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6"/>
  </p:notesMasterIdLst>
  <p:sldIdLst>
    <p:sldId id="256" r:id="rId2"/>
    <p:sldId id="546" r:id="rId3"/>
    <p:sldId id="547" r:id="rId4"/>
    <p:sldId id="548" r:id="rId5"/>
    <p:sldId id="323" r:id="rId6"/>
    <p:sldId id="445" r:id="rId7"/>
    <p:sldId id="347" r:id="rId8"/>
    <p:sldId id="380" r:id="rId9"/>
    <p:sldId id="541" r:id="rId10"/>
    <p:sldId id="343" r:id="rId11"/>
    <p:sldId id="502" r:id="rId12"/>
    <p:sldId id="508" r:id="rId13"/>
    <p:sldId id="503" r:id="rId14"/>
    <p:sldId id="512" r:id="rId15"/>
    <p:sldId id="513" r:id="rId16"/>
    <p:sldId id="514" r:id="rId17"/>
    <p:sldId id="504" r:id="rId18"/>
    <p:sldId id="536" r:id="rId19"/>
    <p:sldId id="537" r:id="rId20"/>
    <p:sldId id="297" r:id="rId21"/>
    <p:sldId id="259" r:id="rId22"/>
    <p:sldId id="301" r:id="rId23"/>
    <p:sldId id="530" r:id="rId24"/>
    <p:sldId id="531" r:id="rId25"/>
    <p:sldId id="532" r:id="rId26"/>
    <p:sldId id="305" r:id="rId27"/>
    <p:sldId id="521" r:id="rId28"/>
    <p:sldId id="306" r:id="rId29"/>
    <p:sldId id="400" r:id="rId30"/>
    <p:sldId id="522" r:id="rId31"/>
    <p:sldId id="542" r:id="rId32"/>
    <p:sldId id="543" r:id="rId33"/>
    <p:sldId id="544" r:id="rId34"/>
    <p:sldId id="412" r:id="rId35"/>
    <p:sldId id="313" r:id="rId36"/>
    <p:sldId id="314" r:id="rId37"/>
    <p:sldId id="315" r:id="rId38"/>
    <p:sldId id="316" r:id="rId39"/>
    <p:sldId id="317" r:id="rId40"/>
    <p:sldId id="318" r:id="rId41"/>
    <p:sldId id="319" r:id="rId42"/>
    <p:sldId id="320" r:id="rId43"/>
    <p:sldId id="307" r:id="rId44"/>
    <p:sldId id="312" r:id="rId45"/>
    <p:sldId id="385" r:id="rId46"/>
    <p:sldId id="507" r:id="rId47"/>
    <p:sldId id="505" r:id="rId48"/>
    <p:sldId id="506" r:id="rId49"/>
    <p:sldId id="533" r:id="rId50"/>
    <p:sldId id="534" r:id="rId51"/>
    <p:sldId id="535" r:id="rId52"/>
    <p:sldId id="386" r:id="rId53"/>
    <p:sldId id="509" r:id="rId54"/>
    <p:sldId id="510" r:id="rId55"/>
    <p:sldId id="511" r:id="rId56"/>
    <p:sldId id="404" r:id="rId57"/>
    <p:sldId id="417" r:id="rId58"/>
    <p:sldId id="433" r:id="rId59"/>
    <p:sldId id="429" r:id="rId60"/>
    <p:sldId id="430" r:id="rId61"/>
    <p:sldId id="431" r:id="rId62"/>
    <p:sldId id="432" r:id="rId63"/>
    <p:sldId id="434" r:id="rId64"/>
    <p:sldId id="436" r:id="rId65"/>
    <p:sldId id="437" r:id="rId66"/>
    <p:sldId id="438" r:id="rId67"/>
    <p:sldId id="439" r:id="rId68"/>
    <p:sldId id="440" r:id="rId69"/>
    <p:sldId id="441" r:id="rId70"/>
    <p:sldId id="442" r:id="rId71"/>
    <p:sldId id="443" r:id="rId72"/>
    <p:sldId id="524" r:id="rId73"/>
    <p:sldId id="389" r:id="rId74"/>
    <p:sldId id="525" r:id="rId75"/>
    <p:sldId id="391" r:id="rId76"/>
    <p:sldId id="392" r:id="rId77"/>
    <p:sldId id="393" r:id="rId78"/>
    <p:sldId id="394" r:id="rId79"/>
    <p:sldId id="395" r:id="rId80"/>
    <p:sldId id="396" r:id="rId81"/>
    <p:sldId id="397" r:id="rId82"/>
    <p:sldId id="526" r:id="rId83"/>
    <p:sldId id="527" r:id="rId84"/>
    <p:sldId id="528" r:id="rId85"/>
    <p:sldId id="529" r:id="rId86"/>
    <p:sldId id="515" r:id="rId87"/>
    <p:sldId id="516" r:id="rId88"/>
    <p:sldId id="538" r:id="rId89"/>
    <p:sldId id="539" r:id="rId90"/>
    <p:sldId id="540" r:id="rId91"/>
    <p:sldId id="517" r:id="rId92"/>
    <p:sldId id="518" r:id="rId93"/>
    <p:sldId id="519" r:id="rId94"/>
    <p:sldId id="520" r:id="rId95"/>
    <p:sldId id="523" r:id="rId96"/>
    <p:sldId id="545" r:id="rId97"/>
    <p:sldId id="444" r:id="rId98"/>
    <p:sldId id="448" r:id="rId99"/>
    <p:sldId id="449" r:id="rId100"/>
    <p:sldId id="452" r:id="rId101"/>
    <p:sldId id="453" r:id="rId102"/>
    <p:sldId id="454" r:id="rId103"/>
    <p:sldId id="455" r:id="rId104"/>
    <p:sldId id="456" r:id="rId105"/>
    <p:sldId id="457" r:id="rId106"/>
    <p:sldId id="458" r:id="rId107"/>
    <p:sldId id="459" r:id="rId108"/>
    <p:sldId id="460" r:id="rId109"/>
    <p:sldId id="461" r:id="rId110"/>
    <p:sldId id="462" r:id="rId111"/>
    <p:sldId id="463" r:id="rId112"/>
    <p:sldId id="464" r:id="rId113"/>
    <p:sldId id="489" r:id="rId114"/>
    <p:sldId id="494" r:id="rId1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D9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sorterViewPr>
    <p:cViewPr>
      <p:scale>
        <a:sx n="79" d="100"/>
        <a:sy n="79" d="100"/>
      </p:scale>
      <p:origin x="0" y="116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OSHIBA\Dropbox\Informatio-2012\Reports\Vasyliev_Scopus\Ukraine%20in%20Gener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OSHIBA\Dropbox\Informatio-2012\Reports\Vasyliev_Scopus\Ukraine-Subject_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OSHIBA\Dropbox\Informatio-2012\Reports\Vasyliev_Scopus\Ukraine-Subject_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1268981288659955"/>
          <c:y val="3.9586150457975207E-2"/>
          <c:w val="0.90098644904815473"/>
          <c:h val="0.83156220494574684"/>
        </c:manualLayout>
      </c:layout>
      <c:lineChart>
        <c:grouping val="standard"/>
        <c:varyColors val="0"/>
        <c:ser>
          <c:idx val="1"/>
          <c:order val="0"/>
          <c:dLbls>
            <c:numFmt formatCode="# ##0" sourceLinked="0"/>
            <c:txPr>
              <a:bodyPr/>
              <a:lstStyle/>
              <a:p>
                <a:pPr>
                  <a:defRPr sz="600"/>
                </a:pPr>
                <a:endParaRPr lang="ru-RU"/>
              </a:p>
            </c:txPr>
            <c:showLegendKey val="0"/>
            <c:showVal val="1"/>
            <c:showCatName val="0"/>
            <c:showSerName val="0"/>
            <c:showPercent val="0"/>
            <c:showBubbleSize val="0"/>
            <c:showLeaderLines val="0"/>
          </c:dLbls>
          <c:cat>
            <c:numRef>
              <c:f>'Publichings Dynamic'!$A$2:$A$23</c:f>
              <c:numCache>
                <c:formatCode>Основной</c:formatCod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numCache>
            </c:numRef>
          </c:cat>
          <c:val>
            <c:numRef>
              <c:f>'Publichings Dynamic'!$B$2:$B$23</c:f>
              <c:numCache>
                <c:formatCode>Основной</c:formatCode>
                <c:ptCount val="22"/>
                <c:pt idx="0">
                  <c:v>2303</c:v>
                </c:pt>
                <c:pt idx="1">
                  <c:v>2455</c:v>
                </c:pt>
                <c:pt idx="2">
                  <c:v>2814</c:v>
                </c:pt>
                <c:pt idx="3">
                  <c:v>2331</c:v>
                </c:pt>
                <c:pt idx="4">
                  <c:v>2417</c:v>
                </c:pt>
                <c:pt idx="5">
                  <c:v>4961</c:v>
                </c:pt>
                <c:pt idx="6">
                  <c:v>5364</c:v>
                </c:pt>
                <c:pt idx="7">
                  <c:v>5366</c:v>
                </c:pt>
                <c:pt idx="8">
                  <c:v>5407</c:v>
                </c:pt>
                <c:pt idx="9">
                  <c:v>5139</c:v>
                </c:pt>
                <c:pt idx="10">
                  <c:v>5960</c:v>
                </c:pt>
                <c:pt idx="11">
                  <c:v>5260</c:v>
                </c:pt>
                <c:pt idx="12">
                  <c:v>5350</c:v>
                </c:pt>
                <c:pt idx="13">
                  <c:v>6166</c:v>
                </c:pt>
                <c:pt idx="14">
                  <c:v>6521</c:v>
                </c:pt>
                <c:pt idx="15">
                  <c:v>6147</c:v>
                </c:pt>
                <c:pt idx="16">
                  <c:v>6391</c:v>
                </c:pt>
                <c:pt idx="17">
                  <c:v>6738</c:v>
                </c:pt>
                <c:pt idx="18">
                  <c:v>6431</c:v>
                </c:pt>
                <c:pt idx="19">
                  <c:v>6628</c:v>
                </c:pt>
                <c:pt idx="20">
                  <c:v>7385</c:v>
                </c:pt>
                <c:pt idx="21">
                  <c:v>5850</c:v>
                </c:pt>
              </c:numCache>
            </c:numRef>
          </c:val>
          <c:smooth val="0"/>
        </c:ser>
        <c:dLbls>
          <c:showLegendKey val="0"/>
          <c:showVal val="0"/>
          <c:showCatName val="0"/>
          <c:showSerName val="0"/>
          <c:showPercent val="0"/>
          <c:showBubbleSize val="0"/>
        </c:dLbls>
        <c:marker val="1"/>
        <c:smooth val="0"/>
        <c:axId val="85618688"/>
        <c:axId val="85621760"/>
      </c:lineChart>
      <c:catAx>
        <c:axId val="85618688"/>
        <c:scaling>
          <c:orientation val="minMax"/>
        </c:scaling>
        <c:delete val="0"/>
        <c:axPos val="b"/>
        <c:numFmt formatCode="# ##0" sourceLinked="0"/>
        <c:majorTickMark val="out"/>
        <c:minorTickMark val="none"/>
        <c:tickLblPos val="nextTo"/>
        <c:txPr>
          <a:bodyPr rot="-1980000"/>
          <a:lstStyle/>
          <a:p>
            <a:pPr>
              <a:defRPr/>
            </a:pPr>
            <a:endParaRPr lang="ru-RU"/>
          </a:p>
        </c:txPr>
        <c:crossAx val="85621760"/>
        <c:crosses val="autoZero"/>
        <c:auto val="1"/>
        <c:lblAlgn val="ctr"/>
        <c:lblOffset val="100"/>
        <c:noMultiLvlLbl val="0"/>
      </c:catAx>
      <c:valAx>
        <c:axId val="85621760"/>
        <c:scaling>
          <c:orientation val="minMax"/>
        </c:scaling>
        <c:delete val="0"/>
        <c:axPos val="l"/>
        <c:majorGridlines/>
        <c:numFmt formatCode="# ##0" sourceLinked="0"/>
        <c:majorTickMark val="out"/>
        <c:minorTickMark val="none"/>
        <c:tickLblPos val="nextTo"/>
        <c:crossAx val="856186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uk-UA" dirty="0" smtClean="0"/>
              <a:t>Галузевий розподіл публікацій</a:t>
            </a:r>
            <a:endParaRPr lang="ru-RU" dirty="0"/>
          </a:p>
        </c:rich>
      </c:tx>
      <c:overlay val="0"/>
    </c:title>
    <c:autoTitleDeleted val="0"/>
    <c:plotArea>
      <c:layout/>
      <c:barChart>
        <c:barDir val="bar"/>
        <c:grouping val="clustered"/>
        <c:varyColors val="0"/>
        <c:dLbls>
          <c:showLegendKey val="0"/>
          <c:showVal val="0"/>
          <c:showCatName val="0"/>
          <c:showSerName val="0"/>
          <c:showPercent val="0"/>
          <c:showBubbleSize val="0"/>
        </c:dLbls>
        <c:gapWidth val="75"/>
        <c:overlap val="-25"/>
        <c:axId val="51116672"/>
        <c:axId val="52568448"/>
      </c:barChart>
      <c:catAx>
        <c:axId val="51116672"/>
        <c:scaling>
          <c:orientation val="minMax"/>
        </c:scaling>
        <c:delete val="0"/>
        <c:axPos val="l"/>
        <c:majorTickMark val="none"/>
        <c:minorTickMark val="none"/>
        <c:tickLblPos val="nextTo"/>
        <c:crossAx val="52568448"/>
        <c:crosses val="autoZero"/>
        <c:auto val="1"/>
        <c:lblAlgn val="ctr"/>
        <c:lblOffset val="100"/>
        <c:noMultiLvlLbl val="0"/>
      </c:catAx>
      <c:valAx>
        <c:axId val="52568448"/>
        <c:scaling>
          <c:orientation val="minMax"/>
        </c:scaling>
        <c:delete val="0"/>
        <c:axPos val="b"/>
        <c:majorGridlines/>
        <c:numFmt formatCode="Основной" sourceLinked="1"/>
        <c:majorTickMark val="none"/>
        <c:minorTickMark val="none"/>
        <c:tickLblPos val="nextTo"/>
        <c:crossAx val="5111667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ru-RU" dirty="0" err="1" smtClean="0"/>
              <a:t>Предметний</a:t>
            </a:r>
            <a:r>
              <a:rPr lang="ru-RU" dirty="0" smtClean="0"/>
              <a:t> </a:t>
            </a:r>
            <a:r>
              <a:rPr lang="ru-RU" dirty="0" err="1" smtClean="0"/>
              <a:t>розподіл</a:t>
            </a:r>
            <a:r>
              <a:rPr lang="ru-RU" dirty="0" smtClean="0"/>
              <a:t> </a:t>
            </a:r>
            <a:r>
              <a:rPr lang="ru-RU" dirty="0" err="1" smtClean="0"/>
              <a:t>публікацій</a:t>
            </a:r>
            <a:endParaRPr lang="ru-RU" dirty="0"/>
          </a:p>
        </c:rich>
      </c:tx>
      <c:overlay val="0"/>
    </c:title>
    <c:autoTitleDeleted val="0"/>
    <c:plotArea>
      <c:layout/>
      <c:barChart>
        <c:barDir val="bar"/>
        <c:grouping val="clustered"/>
        <c:varyColors val="0"/>
        <c:ser>
          <c:idx val="0"/>
          <c:order val="0"/>
          <c:spPr>
            <a:solidFill>
              <a:srgbClr val="FF0000"/>
            </a:solidFill>
          </c:spPr>
          <c:invertIfNegative val="0"/>
          <c:cat>
            <c:strRef>
              <c:f>Subject!$B$2:$B$28</c:f>
              <c:strCache>
                <c:ptCount val="27"/>
                <c:pt idx="0">
                  <c:v>Physics and Astronomy</c:v>
                </c:pt>
                <c:pt idx="1">
                  <c:v>Engineering</c:v>
                </c:pt>
                <c:pt idx="2">
                  <c:v>Materials Science</c:v>
                </c:pt>
                <c:pt idx="3">
                  <c:v>Chemistry</c:v>
                </c:pt>
                <c:pt idx="4">
                  <c:v>Mathematics</c:v>
                </c:pt>
                <c:pt idx="5">
                  <c:v>Biochemistry, Genetics and Molecular Biology</c:v>
                </c:pt>
                <c:pt idx="6">
                  <c:v>Computer Science</c:v>
                </c:pt>
                <c:pt idx="7">
                  <c:v>Chemical Engineering</c:v>
                </c:pt>
                <c:pt idx="8">
                  <c:v>Environmental Science</c:v>
                </c:pt>
                <c:pt idx="9">
                  <c:v>Medicine</c:v>
                </c:pt>
                <c:pt idx="10">
                  <c:v>Agricultural and Biological Sciences</c:v>
                </c:pt>
                <c:pt idx="11">
                  <c:v>Energy</c:v>
                </c:pt>
                <c:pt idx="12">
                  <c:v>Earth and Planetary Sciences</c:v>
                </c:pt>
                <c:pt idx="13">
                  <c:v>Neuroscience</c:v>
                </c:pt>
                <c:pt idx="14">
                  <c:v>Pharmacology, Toxicology and Pharmaceutics</c:v>
                </c:pt>
                <c:pt idx="15">
                  <c:v>Social Sciences</c:v>
                </c:pt>
                <c:pt idx="16">
                  <c:v>Immunology and Microbiology</c:v>
                </c:pt>
                <c:pt idx="17">
                  <c:v>Undefined</c:v>
                </c:pt>
                <c:pt idx="18">
                  <c:v>Economics, Econometrics and Finance</c:v>
                </c:pt>
                <c:pt idx="19">
                  <c:v>Decision Sciences</c:v>
                </c:pt>
                <c:pt idx="20">
                  <c:v>Multidisciplinary</c:v>
                </c:pt>
                <c:pt idx="21">
                  <c:v>Veterinary</c:v>
                </c:pt>
                <c:pt idx="22">
                  <c:v>Health Professions</c:v>
                </c:pt>
                <c:pt idx="23">
                  <c:v>Psychology</c:v>
                </c:pt>
                <c:pt idx="24">
                  <c:v>Arts and Humanities</c:v>
                </c:pt>
                <c:pt idx="25">
                  <c:v>Business, Management and Accounting</c:v>
                </c:pt>
                <c:pt idx="26">
                  <c:v>Nursing</c:v>
                </c:pt>
              </c:strCache>
            </c:strRef>
          </c:cat>
          <c:val>
            <c:numRef>
              <c:f>Subject!$C$2:$C$28</c:f>
              <c:numCache>
                <c:formatCode>Основной</c:formatCode>
                <c:ptCount val="27"/>
                <c:pt idx="0">
                  <c:v>40983</c:v>
                </c:pt>
                <c:pt idx="1">
                  <c:v>28448</c:v>
                </c:pt>
                <c:pt idx="2">
                  <c:v>25379</c:v>
                </c:pt>
                <c:pt idx="3">
                  <c:v>18077</c:v>
                </c:pt>
                <c:pt idx="4">
                  <c:v>10197</c:v>
                </c:pt>
                <c:pt idx="5">
                  <c:v>8962</c:v>
                </c:pt>
                <c:pt idx="6">
                  <c:v>6571</c:v>
                </c:pt>
                <c:pt idx="7">
                  <c:v>5744</c:v>
                </c:pt>
                <c:pt idx="8">
                  <c:v>5143</c:v>
                </c:pt>
                <c:pt idx="9">
                  <c:v>2764</c:v>
                </c:pt>
                <c:pt idx="10">
                  <c:v>2466</c:v>
                </c:pt>
                <c:pt idx="11">
                  <c:v>2206</c:v>
                </c:pt>
                <c:pt idx="12">
                  <c:v>1916</c:v>
                </c:pt>
                <c:pt idx="13">
                  <c:v>1543</c:v>
                </c:pt>
                <c:pt idx="14">
                  <c:v>1365</c:v>
                </c:pt>
                <c:pt idx="15">
                  <c:v>1156</c:v>
                </c:pt>
                <c:pt idx="16">
                  <c:v>914</c:v>
                </c:pt>
                <c:pt idx="17">
                  <c:v>843</c:v>
                </c:pt>
                <c:pt idx="18">
                  <c:v>270</c:v>
                </c:pt>
                <c:pt idx="19">
                  <c:v>245</c:v>
                </c:pt>
                <c:pt idx="20">
                  <c:v>226</c:v>
                </c:pt>
                <c:pt idx="21">
                  <c:v>177</c:v>
                </c:pt>
                <c:pt idx="22">
                  <c:v>151</c:v>
                </c:pt>
                <c:pt idx="23">
                  <c:v>141</c:v>
                </c:pt>
                <c:pt idx="24">
                  <c:v>103</c:v>
                </c:pt>
                <c:pt idx="25">
                  <c:v>102</c:v>
                </c:pt>
                <c:pt idx="26">
                  <c:v>72</c:v>
                </c:pt>
              </c:numCache>
            </c:numRef>
          </c:val>
        </c:ser>
        <c:dLbls>
          <c:showLegendKey val="0"/>
          <c:showVal val="0"/>
          <c:showCatName val="0"/>
          <c:showSerName val="0"/>
          <c:showPercent val="0"/>
          <c:showBubbleSize val="0"/>
        </c:dLbls>
        <c:gapWidth val="75"/>
        <c:overlap val="-25"/>
        <c:axId val="88572288"/>
        <c:axId val="88573824"/>
      </c:barChart>
      <c:catAx>
        <c:axId val="88572288"/>
        <c:scaling>
          <c:orientation val="minMax"/>
        </c:scaling>
        <c:delete val="0"/>
        <c:axPos val="l"/>
        <c:majorTickMark val="none"/>
        <c:minorTickMark val="none"/>
        <c:tickLblPos val="nextTo"/>
        <c:crossAx val="88573824"/>
        <c:crosses val="autoZero"/>
        <c:auto val="1"/>
        <c:lblAlgn val="ctr"/>
        <c:lblOffset val="100"/>
        <c:noMultiLvlLbl val="0"/>
      </c:catAx>
      <c:valAx>
        <c:axId val="88573824"/>
        <c:scaling>
          <c:orientation val="minMax"/>
        </c:scaling>
        <c:delete val="0"/>
        <c:axPos val="b"/>
        <c:majorGridlines/>
        <c:numFmt formatCode="Основной" sourceLinked="1"/>
        <c:majorTickMark val="none"/>
        <c:minorTickMark val="none"/>
        <c:tickLblPos val="nextTo"/>
        <c:crossAx val="8857228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8D20F-0ED9-47D4-8A90-8BD5BC6689FD}"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ru-RU"/>
        </a:p>
      </dgm:t>
    </dgm:pt>
    <dgm:pt modelId="{1DDDAF1E-552F-45FB-991C-45581D938F71}">
      <dgm:prSet phldrT="[Текст]"/>
      <dgm:spPr/>
      <dgm:t>
        <a:bodyPr/>
        <a:lstStyle/>
        <a:p>
          <a:r>
            <a:rPr lang="uk-UA" dirty="0" smtClean="0"/>
            <a:t>Організація</a:t>
          </a:r>
          <a:endParaRPr lang="ru-RU" dirty="0"/>
        </a:p>
      </dgm:t>
    </dgm:pt>
    <dgm:pt modelId="{0BD80BDA-F7A8-43C5-935A-0AE2026240D6}" type="parTrans" cxnId="{7D578B3E-F106-4F80-B2A4-3F6E27FC4594}">
      <dgm:prSet/>
      <dgm:spPr/>
      <dgm:t>
        <a:bodyPr/>
        <a:lstStyle/>
        <a:p>
          <a:endParaRPr lang="ru-RU"/>
        </a:p>
      </dgm:t>
    </dgm:pt>
    <dgm:pt modelId="{F9C18735-4E91-4B65-84B8-E4B381C273EB}" type="sibTrans" cxnId="{7D578B3E-F106-4F80-B2A4-3F6E27FC4594}">
      <dgm:prSet/>
      <dgm:spPr/>
      <dgm:t>
        <a:bodyPr/>
        <a:lstStyle/>
        <a:p>
          <a:endParaRPr lang="ru-RU"/>
        </a:p>
      </dgm:t>
    </dgm:pt>
    <dgm:pt modelId="{1AED11C3-5C32-49B6-B10C-064D278A0A73}">
      <dgm:prSet phldrT="[Текст]"/>
      <dgm:spPr/>
      <dgm:t>
        <a:bodyPr/>
        <a:lstStyle/>
        <a:p>
          <a:r>
            <a:rPr lang="en-US" dirty="0" smtClean="0"/>
            <a:t>SCOPUS</a:t>
          </a:r>
          <a:endParaRPr lang="ru-RU" dirty="0"/>
        </a:p>
      </dgm:t>
    </dgm:pt>
    <dgm:pt modelId="{891667BF-25ED-43F4-BEBE-8D15EBB85C5E}" type="parTrans" cxnId="{DF6C4868-843E-41F9-8970-AB9426585AF4}">
      <dgm:prSet/>
      <dgm:spPr/>
      <dgm:t>
        <a:bodyPr/>
        <a:lstStyle/>
        <a:p>
          <a:endParaRPr lang="ru-RU"/>
        </a:p>
      </dgm:t>
    </dgm:pt>
    <dgm:pt modelId="{FA2E08D0-540F-4A31-A515-8D17ABE7C7CD}" type="sibTrans" cxnId="{DF6C4868-843E-41F9-8970-AB9426585AF4}">
      <dgm:prSet/>
      <dgm:spPr/>
      <dgm:t>
        <a:bodyPr/>
        <a:lstStyle/>
        <a:p>
          <a:endParaRPr lang="ru-RU"/>
        </a:p>
      </dgm:t>
    </dgm:pt>
    <dgm:pt modelId="{EB5AC08F-45B7-4186-8DD9-D2410C8023C1}">
      <dgm:prSet phldrT="[Текст]"/>
      <dgm:spPr/>
      <dgm:t>
        <a:bodyPr/>
        <a:lstStyle/>
        <a:p>
          <a:r>
            <a:rPr lang="en-US" dirty="0" err="1" smtClean="0"/>
            <a:t>Compendex</a:t>
          </a:r>
          <a:endParaRPr lang="ru-RU" dirty="0"/>
        </a:p>
      </dgm:t>
    </dgm:pt>
    <dgm:pt modelId="{3A869B4B-BB7F-4C85-9EDB-11558B64EDC8}" type="parTrans" cxnId="{A7E63E79-143C-4AB8-A1E3-734F6020E9D4}">
      <dgm:prSet/>
      <dgm:spPr/>
      <dgm:t>
        <a:bodyPr/>
        <a:lstStyle/>
        <a:p>
          <a:endParaRPr lang="ru-RU"/>
        </a:p>
      </dgm:t>
    </dgm:pt>
    <dgm:pt modelId="{8FDF939D-86E1-4A93-B847-30F4B35A736D}" type="sibTrans" cxnId="{A7E63E79-143C-4AB8-A1E3-734F6020E9D4}">
      <dgm:prSet/>
      <dgm:spPr/>
      <dgm:t>
        <a:bodyPr/>
        <a:lstStyle/>
        <a:p>
          <a:endParaRPr lang="ru-RU"/>
        </a:p>
      </dgm:t>
    </dgm:pt>
    <dgm:pt modelId="{784FE7C4-AB04-4D7C-A467-70B8D5943E6B}">
      <dgm:prSet phldrT="[Текст]"/>
      <dgm:spPr/>
      <dgm:t>
        <a:bodyPr/>
        <a:lstStyle/>
        <a:p>
          <a:r>
            <a:rPr lang="en-US" dirty="0" err="1" smtClean="0"/>
            <a:t>Embase</a:t>
          </a:r>
          <a:endParaRPr lang="ru-RU" dirty="0"/>
        </a:p>
      </dgm:t>
    </dgm:pt>
    <dgm:pt modelId="{8C417AFC-3C6A-46D2-8723-E08EBB8E421F}" type="parTrans" cxnId="{178EE448-5371-4A2E-876B-E8AB9EE65CB8}">
      <dgm:prSet/>
      <dgm:spPr/>
      <dgm:t>
        <a:bodyPr/>
        <a:lstStyle/>
        <a:p>
          <a:endParaRPr lang="ru-RU"/>
        </a:p>
      </dgm:t>
    </dgm:pt>
    <dgm:pt modelId="{B2A98BC4-87FF-4C91-87E4-EE408470B85A}" type="sibTrans" cxnId="{178EE448-5371-4A2E-876B-E8AB9EE65CB8}">
      <dgm:prSet/>
      <dgm:spPr/>
      <dgm:t>
        <a:bodyPr/>
        <a:lstStyle/>
        <a:p>
          <a:endParaRPr lang="ru-RU"/>
        </a:p>
      </dgm:t>
    </dgm:pt>
    <dgm:pt modelId="{972F600C-EA26-48B7-B985-7A2C65545128}">
      <dgm:prSet phldrT="[Текст]"/>
      <dgm:spPr/>
      <dgm:t>
        <a:bodyPr/>
        <a:lstStyle/>
        <a:p>
          <a:r>
            <a:rPr lang="en-US" dirty="0" smtClean="0"/>
            <a:t>Web of Science</a:t>
          </a:r>
          <a:endParaRPr lang="ru-RU" dirty="0"/>
        </a:p>
      </dgm:t>
    </dgm:pt>
    <dgm:pt modelId="{CD82615C-996A-4B8E-9E4F-77FDCC41F5D9}" type="parTrans" cxnId="{8395D204-7330-4E87-A95F-9441D0E0045F}">
      <dgm:prSet/>
      <dgm:spPr/>
      <dgm:t>
        <a:bodyPr/>
        <a:lstStyle/>
        <a:p>
          <a:endParaRPr lang="ru-RU"/>
        </a:p>
      </dgm:t>
    </dgm:pt>
    <dgm:pt modelId="{ED6083C4-2D3F-4992-A389-37102056DADB}" type="sibTrans" cxnId="{8395D204-7330-4E87-A95F-9441D0E0045F}">
      <dgm:prSet/>
      <dgm:spPr/>
      <dgm:t>
        <a:bodyPr/>
        <a:lstStyle/>
        <a:p>
          <a:endParaRPr lang="ru-RU"/>
        </a:p>
      </dgm:t>
    </dgm:pt>
    <dgm:pt modelId="{25CF3805-DA06-47AB-8AC4-4C61B540441D}">
      <dgm:prSet phldrT="[Текст]"/>
      <dgm:spPr/>
      <dgm:t>
        <a:bodyPr/>
        <a:lstStyle/>
        <a:p>
          <a:r>
            <a:rPr lang="en-US" dirty="0" smtClean="0"/>
            <a:t>Springer</a:t>
          </a:r>
          <a:endParaRPr lang="ru-RU" dirty="0"/>
        </a:p>
      </dgm:t>
    </dgm:pt>
    <dgm:pt modelId="{B4A3B6C1-3FA0-46A0-BC83-18A140D8C056}" type="parTrans" cxnId="{89DCDEF0-F700-4965-B80E-FC6C41E9B912}">
      <dgm:prSet/>
      <dgm:spPr/>
      <dgm:t>
        <a:bodyPr/>
        <a:lstStyle/>
        <a:p>
          <a:endParaRPr lang="ru-RU"/>
        </a:p>
      </dgm:t>
    </dgm:pt>
    <dgm:pt modelId="{7FA484C9-401E-42E8-A732-2F97AEE12E1B}" type="sibTrans" cxnId="{89DCDEF0-F700-4965-B80E-FC6C41E9B912}">
      <dgm:prSet/>
      <dgm:spPr/>
      <dgm:t>
        <a:bodyPr/>
        <a:lstStyle/>
        <a:p>
          <a:endParaRPr lang="ru-RU"/>
        </a:p>
      </dgm:t>
    </dgm:pt>
    <dgm:pt modelId="{F31A5380-DD68-4389-B251-56407C71D49A}">
      <dgm:prSet phldrT="[Текст]"/>
      <dgm:spPr/>
      <dgm:t>
        <a:bodyPr/>
        <a:lstStyle/>
        <a:p>
          <a:r>
            <a:rPr lang="en-US" dirty="0" smtClean="0"/>
            <a:t>Site</a:t>
          </a:r>
          <a:endParaRPr lang="ru-RU" dirty="0"/>
        </a:p>
      </dgm:t>
    </dgm:pt>
    <dgm:pt modelId="{D1BFDC6B-8459-4C94-AD6E-BB49F9DD7880}" type="parTrans" cxnId="{3194A8BA-4EF8-4051-A027-2C2F062FAC43}">
      <dgm:prSet/>
      <dgm:spPr/>
      <dgm:t>
        <a:bodyPr/>
        <a:lstStyle/>
        <a:p>
          <a:endParaRPr lang="ru-RU"/>
        </a:p>
      </dgm:t>
    </dgm:pt>
    <dgm:pt modelId="{DB13CF8A-4CED-44C9-BD71-B7DDA6B53FDB}" type="sibTrans" cxnId="{3194A8BA-4EF8-4051-A027-2C2F062FAC43}">
      <dgm:prSet/>
      <dgm:spPr/>
      <dgm:t>
        <a:bodyPr/>
        <a:lstStyle/>
        <a:p>
          <a:endParaRPr lang="ru-RU"/>
        </a:p>
      </dgm:t>
    </dgm:pt>
    <dgm:pt modelId="{1E67DD65-3A14-43F1-A4D8-199BCB397DC1}">
      <dgm:prSet phldrT="[Текст]"/>
      <dgm:spPr/>
      <dgm:t>
        <a:bodyPr/>
        <a:lstStyle/>
        <a:p>
          <a:r>
            <a:rPr lang="ru-RU" dirty="0" err="1" smtClean="0"/>
            <a:t>Ун</a:t>
          </a:r>
          <a:r>
            <a:rPr lang="uk-UA" dirty="0" err="1" smtClean="0"/>
            <a:t>іверсальна</a:t>
          </a:r>
          <a:r>
            <a:rPr lang="ru-RU" dirty="0" smtClean="0"/>
            <a:t> </a:t>
          </a:r>
          <a:r>
            <a:rPr lang="ru-RU" dirty="0" err="1" smtClean="0"/>
            <a:t>н.м</a:t>
          </a:r>
          <a:r>
            <a:rPr lang="ru-RU" dirty="0" smtClean="0"/>
            <a:t>. БД</a:t>
          </a:r>
          <a:endParaRPr lang="ru-RU" dirty="0"/>
        </a:p>
      </dgm:t>
    </dgm:pt>
    <dgm:pt modelId="{D7409F59-8373-4FC5-866D-3000DA1C14CC}" type="parTrans" cxnId="{16B41D30-4E59-4811-8CB9-A26F1A08FABE}">
      <dgm:prSet/>
      <dgm:spPr/>
      <dgm:t>
        <a:bodyPr/>
        <a:lstStyle/>
        <a:p>
          <a:endParaRPr lang="ru-RU"/>
        </a:p>
      </dgm:t>
    </dgm:pt>
    <dgm:pt modelId="{46567CF5-5462-467E-B651-BA62A1737931}" type="sibTrans" cxnId="{16B41D30-4E59-4811-8CB9-A26F1A08FABE}">
      <dgm:prSet/>
      <dgm:spPr/>
      <dgm:t>
        <a:bodyPr/>
        <a:lstStyle/>
        <a:p>
          <a:endParaRPr lang="ru-RU"/>
        </a:p>
      </dgm:t>
    </dgm:pt>
    <dgm:pt modelId="{3D222EAA-82F0-4D0A-82ED-6F201E37566D}">
      <dgm:prSet phldrT="[Текст]"/>
      <dgm:spPr/>
      <dgm:t>
        <a:bodyPr/>
        <a:lstStyle/>
        <a:p>
          <a:r>
            <a:rPr lang="uk-UA" dirty="0" smtClean="0"/>
            <a:t>Галузева </a:t>
          </a:r>
          <a:r>
            <a:rPr lang="uk-UA" dirty="0" err="1" smtClean="0"/>
            <a:t>н.м</a:t>
          </a:r>
          <a:r>
            <a:rPr lang="uk-UA" dirty="0" smtClean="0"/>
            <a:t>. БД</a:t>
          </a:r>
          <a:endParaRPr lang="ru-RU" dirty="0"/>
        </a:p>
      </dgm:t>
    </dgm:pt>
    <dgm:pt modelId="{662761BC-506D-43DF-BB85-2F85A350CE72}" type="parTrans" cxnId="{9ADE0442-7D6F-4B8A-B774-E05039CAB6D1}">
      <dgm:prSet/>
      <dgm:spPr/>
      <dgm:t>
        <a:bodyPr/>
        <a:lstStyle/>
        <a:p>
          <a:endParaRPr lang="ru-RU"/>
        </a:p>
      </dgm:t>
    </dgm:pt>
    <dgm:pt modelId="{6CA86C3E-E862-4A92-A3C0-942A9FB90C6C}" type="sibTrans" cxnId="{9ADE0442-7D6F-4B8A-B774-E05039CAB6D1}">
      <dgm:prSet/>
      <dgm:spPr/>
      <dgm:t>
        <a:bodyPr/>
        <a:lstStyle/>
        <a:p>
          <a:endParaRPr lang="ru-RU"/>
        </a:p>
      </dgm:t>
    </dgm:pt>
    <dgm:pt modelId="{F4D97286-4576-4E57-8E0E-6DAA24F195DC}">
      <dgm:prSet phldrT="[Текст]"/>
      <dgm:spPr/>
      <dgm:t>
        <a:bodyPr/>
        <a:lstStyle/>
        <a:p>
          <a:r>
            <a:rPr lang="uk-UA" dirty="0" smtClean="0"/>
            <a:t>Повнотекстова </a:t>
          </a:r>
          <a:r>
            <a:rPr lang="uk-UA" dirty="0" err="1" smtClean="0"/>
            <a:t>інформаційнна</a:t>
          </a:r>
          <a:r>
            <a:rPr lang="uk-UA" dirty="0" smtClean="0"/>
            <a:t> система</a:t>
          </a:r>
          <a:endParaRPr lang="ru-RU" dirty="0"/>
        </a:p>
      </dgm:t>
    </dgm:pt>
    <dgm:pt modelId="{6D03A4F3-01DD-410F-80D0-4DDFC423D48D}" type="parTrans" cxnId="{1EC99E8C-3A1A-41B6-8F11-4E0BEFF5713B}">
      <dgm:prSet/>
      <dgm:spPr/>
      <dgm:t>
        <a:bodyPr/>
        <a:lstStyle/>
        <a:p>
          <a:endParaRPr lang="ru-RU"/>
        </a:p>
      </dgm:t>
    </dgm:pt>
    <dgm:pt modelId="{016107DF-C45E-4994-8584-B5A54F28145F}" type="sibTrans" cxnId="{1EC99E8C-3A1A-41B6-8F11-4E0BEFF5713B}">
      <dgm:prSet/>
      <dgm:spPr/>
      <dgm:t>
        <a:bodyPr/>
        <a:lstStyle/>
        <a:p>
          <a:endParaRPr lang="ru-RU"/>
        </a:p>
      </dgm:t>
    </dgm:pt>
    <dgm:pt modelId="{593B4FFC-25DB-443A-AEDB-49926C1B2E23}">
      <dgm:prSet phldrT="[Текст]"/>
      <dgm:spPr/>
      <dgm:t>
        <a:bodyPr/>
        <a:lstStyle/>
        <a:p>
          <a:r>
            <a:rPr lang="en-US" dirty="0" err="1" smtClean="0"/>
            <a:t>DWPIndex</a:t>
          </a:r>
          <a:endParaRPr lang="ru-RU" dirty="0"/>
        </a:p>
      </dgm:t>
    </dgm:pt>
    <dgm:pt modelId="{75FA231A-8040-4D6D-8852-6E70577E2A66}" type="parTrans" cxnId="{AAECD6D7-1890-481E-8CEC-16F0F5AAA37E}">
      <dgm:prSet/>
      <dgm:spPr/>
      <dgm:t>
        <a:bodyPr/>
        <a:lstStyle/>
        <a:p>
          <a:endParaRPr lang="ru-RU"/>
        </a:p>
      </dgm:t>
    </dgm:pt>
    <dgm:pt modelId="{9DD79AD0-E43B-4608-8CB5-EEF0357BA697}" type="sibTrans" cxnId="{AAECD6D7-1890-481E-8CEC-16F0F5AAA37E}">
      <dgm:prSet/>
      <dgm:spPr/>
      <dgm:t>
        <a:bodyPr/>
        <a:lstStyle/>
        <a:p>
          <a:endParaRPr lang="ru-RU"/>
        </a:p>
      </dgm:t>
    </dgm:pt>
    <dgm:pt modelId="{4124EFB9-95E3-4D1A-95EA-C01BEFF42A69}" type="pres">
      <dgm:prSet presAssocID="{7FE8D20F-0ED9-47D4-8A90-8BD5BC6689FD}" presName="mainComposite" presStyleCnt="0">
        <dgm:presLayoutVars>
          <dgm:chPref val="1"/>
          <dgm:dir/>
          <dgm:animOne val="branch"/>
          <dgm:animLvl val="lvl"/>
          <dgm:resizeHandles val="exact"/>
        </dgm:presLayoutVars>
      </dgm:prSet>
      <dgm:spPr/>
      <dgm:t>
        <a:bodyPr/>
        <a:lstStyle/>
        <a:p>
          <a:endParaRPr lang="ru-RU"/>
        </a:p>
      </dgm:t>
    </dgm:pt>
    <dgm:pt modelId="{F12E9ED9-09E9-4C4D-9B57-5AB4F2B8DA16}" type="pres">
      <dgm:prSet presAssocID="{7FE8D20F-0ED9-47D4-8A90-8BD5BC6689FD}" presName="hierFlow" presStyleCnt="0"/>
      <dgm:spPr/>
    </dgm:pt>
    <dgm:pt modelId="{DBC3FA4A-8295-4E13-83AE-7E0AB1A0C680}" type="pres">
      <dgm:prSet presAssocID="{7FE8D20F-0ED9-47D4-8A90-8BD5BC6689FD}" presName="firstBuf" presStyleCnt="0"/>
      <dgm:spPr/>
    </dgm:pt>
    <dgm:pt modelId="{6359A828-65D9-4267-9818-6F8834DC509B}" type="pres">
      <dgm:prSet presAssocID="{7FE8D20F-0ED9-47D4-8A90-8BD5BC6689FD}" presName="hierChild1" presStyleCnt="0">
        <dgm:presLayoutVars>
          <dgm:chPref val="1"/>
          <dgm:animOne val="branch"/>
          <dgm:animLvl val="lvl"/>
        </dgm:presLayoutVars>
      </dgm:prSet>
      <dgm:spPr/>
    </dgm:pt>
    <dgm:pt modelId="{F9E3E788-B504-4C35-A486-6B2A75676703}" type="pres">
      <dgm:prSet presAssocID="{1DDDAF1E-552F-45FB-991C-45581D938F71}" presName="Name17" presStyleCnt="0"/>
      <dgm:spPr/>
    </dgm:pt>
    <dgm:pt modelId="{16CEC854-8AF2-4682-82D7-D58CA047FD8C}" type="pres">
      <dgm:prSet presAssocID="{1DDDAF1E-552F-45FB-991C-45581D938F71}" presName="level1Shape" presStyleLbl="node0" presStyleIdx="0" presStyleCnt="1" custLinFactNeighborX="-11033" custLinFactNeighborY="-71468">
        <dgm:presLayoutVars>
          <dgm:chPref val="3"/>
        </dgm:presLayoutVars>
      </dgm:prSet>
      <dgm:spPr/>
      <dgm:t>
        <a:bodyPr/>
        <a:lstStyle/>
        <a:p>
          <a:endParaRPr lang="ru-RU"/>
        </a:p>
      </dgm:t>
    </dgm:pt>
    <dgm:pt modelId="{56AB0FAD-8302-4689-856D-26220B996C35}" type="pres">
      <dgm:prSet presAssocID="{1DDDAF1E-552F-45FB-991C-45581D938F71}" presName="hierChild2" presStyleCnt="0"/>
      <dgm:spPr/>
    </dgm:pt>
    <dgm:pt modelId="{282C19EA-B519-4364-A69E-FF0B2CB1F529}" type="pres">
      <dgm:prSet presAssocID="{891667BF-25ED-43F4-BEBE-8D15EBB85C5E}" presName="Name25" presStyleLbl="parChTrans1D2" presStyleIdx="0" presStyleCnt="2"/>
      <dgm:spPr/>
      <dgm:t>
        <a:bodyPr/>
        <a:lstStyle/>
        <a:p>
          <a:endParaRPr lang="ru-RU"/>
        </a:p>
      </dgm:t>
    </dgm:pt>
    <dgm:pt modelId="{F7469540-4F84-4BC4-95EB-3B51FB70D280}" type="pres">
      <dgm:prSet presAssocID="{891667BF-25ED-43F4-BEBE-8D15EBB85C5E}" presName="connTx" presStyleLbl="parChTrans1D2" presStyleIdx="0" presStyleCnt="2"/>
      <dgm:spPr/>
      <dgm:t>
        <a:bodyPr/>
        <a:lstStyle/>
        <a:p>
          <a:endParaRPr lang="ru-RU"/>
        </a:p>
      </dgm:t>
    </dgm:pt>
    <dgm:pt modelId="{7438B0DF-2172-467C-93A3-FB23F467E772}" type="pres">
      <dgm:prSet presAssocID="{1AED11C3-5C32-49B6-B10C-064D278A0A73}" presName="Name30" presStyleCnt="0"/>
      <dgm:spPr/>
    </dgm:pt>
    <dgm:pt modelId="{6F9853ED-F4F8-440F-9288-CDF89249342C}" type="pres">
      <dgm:prSet presAssocID="{1AED11C3-5C32-49B6-B10C-064D278A0A73}" presName="level2Shape" presStyleLbl="node2" presStyleIdx="0" presStyleCnt="2" custLinFactNeighborX="-4624" custLinFactNeighborY="-71962"/>
      <dgm:spPr/>
      <dgm:t>
        <a:bodyPr/>
        <a:lstStyle/>
        <a:p>
          <a:endParaRPr lang="ru-RU"/>
        </a:p>
      </dgm:t>
    </dgm:pt>
    <dgm:pt modelId="{D5E638F7-29E0-49A1-9E27-077CC75432C2}" type="pres">
      <dgm:prSet presAssocID="{1AED11C3-5C32-49B6-B10C-064D278A0A73}" presName="hierChild3" presStyleCnt="0"/>
      <dgm:spPr/>
    </dgm:pt>
    <dgm:pt modelId="{709F7BFB-FF5A-4E21-997C-BAA98902A6B0}" type="pres">
      <dgm:prSet presAssocID="{3A869B4B-BB7F-4C85-9EDB-11558B64EDC8}" presName="Name25" presStyleLbl="parChTrans1D3" presStyleIdx="0" presStyleCnt="4"/>
      <dgm:spPr/>
      <dgm:t>
        <a:bodyPr/>
        <a:lstStyle/>
        <a:p>
          <a:endParaRPr lang="ru-RU"/>
        </a:p>
      </dgm:t>
    </dgm:pt>
    <dgm:pt modelId="{03C560C3-2AAC-4D20-B6C2-B174FCA354F1}" type="pres">
      <dgm:prSet presAssocID="{3A869B4B-BB7F-4C85-9EDB-11558B64EDC8}" presName="connTx" presStyleLbl="parChTrans1D3" presStyleIdx="0" presStyleCnt="4"/>
      <dgm:spPr/>
      <dgm:t>
        <a:bodyPr/>
        <a:lstStyle/>
        <a:p>
          <a:endParaRPr lang="ru-RU"/>
        </a:p>
      </dgm:t>
    </dgm:pt>
    <dgm:pt modelId="{A0F0D79B-2626-41D0-962A-20D6DC71241E}" type="pres">
      <dgm:prSet presAssocID="{EB5AC08F-45B7-4186-8DD9-D2410C8023C1}" presName="Name30" presStyleCnt="0"/>
      <dgm:spPr/>
    </dgm:pt>
    <dgm:pt modelId="{12667B3A-C7B4-4EBF-BAF5-B4A5AA701BDD}" type="pres">
      <dgm:prSet presAssocID="{EB5AC08F-45B7-4186-8DD9-D2410C8023C1}" presName="level2Shape" presStyleLbl="node3" presStyleIdx="0" presStyleCnt="4" custLinFactNeighborX="2195" custLinFactNeighborY="-35370"/>
      <dgm:spPr/>
      <dgm:t>
        <a:bodyPr/>
        <a:lstStyle/>
        <a:p>
          <a:endParaRPr lang="ru-RU"/>
        </a:p>
      </dgm:t>
    </dgm:pt>
    <dgm:pt modelId="{BFC594A2-1AC9-4518-ADD8-6A61142203DF}" type="pres">
      <dgm:prSet presAssocID="{EB5AC08F-45B7-4186-8DD9-D2410C8023C1}" presName="hierChild3" presStyleCnt="0"/>
      <dgm:spPr/>
    </dgm:pt>
    <dgm:pt modelId="{ADF6E8E2-C153-4EFE-B335-C34243343655}" type="pres">
      <dgm:prSet presAssocID="{8C417AFC-3C6A-46D2-8723-E08EBB8E421F}" presName="Name25" presStyleLbl="parChTrans1D3" presStyleIdx="1" presStyleCnt="4"/>
      <dgm:spPr/>
      <dgm:t>
        <a:bodyPr/>
        <a:lstStyle/>
        <a:p>
          <a:endParaRPr lang="ru-RU"/>
        </a:p>
      </dgm:t>
    </dgm:pt>
    <dgm:pt modelId="{B8D0FED7-6BAD-4C47-A00E-6A352F49DDBF}" type="pres">
      <dgm:prSet presAssocID="{8C417AFC-3C6A-46D2-8723-E08EBB8E421F}" presName="connTx" presStyleLbl="parChTrans1D3" presStyleIdx="1" presStyleCnt="4"/>
      <dgm:spPr/>
      <dgm:t>
        <a:bodyPr/>
        <a:lstStyle/>
        <a:p>
          <a:endParaRPr lang="ru-RU"/>
        </a:p>
      </dgm:t>
    </dgm:pt>
    <dgm:pt modelId="{FE7D47CC-B740-4773-8A78-6EBC0B21A7C6}" type="pres">
      <dgm:prSet presAssocID="{784FE7C4-AB04-4D7C-A467-70B8D5943E6B}" presName="Name30" presStyleCnt="0"/>
      <dgm:spPr/>
    </dgm:pt>
    <dgm:pt modelId="{F18769C3-A7E1-4E3A-88C4-E4178D516C88}" type="pres">
      <dgm:prSet presAssocID="{784FE7C4-AB04-4D7C-A467-70B8D5943E6B}" presName="level2Shape" presStyleLbl="node3" presStyleIdx="1" presStyleCnt="4" custLinFactNeighborX="2195" custLinFactNeighborY="-3618"/>
      <dgm:spPr/>
      <dgm:t>
        <a:bodyPr/>
        <a:lstStyle/>
        <a:p>
          <a:endParaRPr lang="ru-RU"/>
        </a:p>
      </dgm:t>
    </dgm:pt>
    <dgm:pt modelId="{1365C813-AEA9-4118-8A88-12256C7E38D8}" type="pres">
      <dgm:prSet presAssocID="{784FE7C4-AB04-4D7C-A467-70B8D5943E6B}" presName="hierChild3" presStyleCnt="0"/>
      <dgm:spPr/>
    </dgm:pt>
    <dgm:pt modelId="{8626E164-CD42-40B6-B855-6F93AE442BE1}" type="pres">
      <dgm:prSet presAssocID="{CD82615C-996A-4B8E-9E4F-77FDCC41F5D9}" presName="Name25" presStyleLbl="parChTrans1D2" presStyleIdx="1" presStyleCnt="2"/>
      <dgm:spPr/>
      <dgm:t>
        <a:bodyPr/>
        <a:lstStyle/>
        <a:p>
          <a:endParaRPr lang="ru-RU"/>
        </a:p>
      </dgm:t>
    </dgm:pt>
    <dgm:pt modelId="{D5F6613C-9B3E-43EF-A197-CEA9280A20AE}" type="pres">
      <dgm:prSet presAssocID="{CD82615C-996A-4B8E-9E4F-77FDCC41F5D9}" presName="connTx" presStyleLbl="parChTrans1D2" presStyleIdx="1" presStyleCnt="2"/>
      <dgm:spPr/>
      <dgm:t>
        <a:bodyPr/>
        <a:lstStyle/>
        <a:p>
          <a:endParaRPr lang="ru-RU"/>
        </a:p>
      </dgm:t>
    </dgm:pt>
    <dgm:pt modelId="{922F3ECB-C506-490F-ACA1-FC0458247A8B}" type="pres">
      <dgm:prSet presAssocID="{972F600C-EA26-48B7-B985-7A2C65545128}" presName="Name30" presStyleCnt="0"/>
      <dgm:spPr/>
    </dgm:pt>
    <dgm:pt modelId="{E302B673-BDF4-4949-AB80-CF8EF1F4A95A}" type="pres">
      <dgm:prSet presAssocID="{972F600C-EA26-48B7-B985-7A2C65545128}" presName="level2Shape" presStyleLbl="node2" presStyleIdx="1" presStyleCnt="2" custLinFactNeighborX="-4624" custLinFactNeighborY="61589"/>
      <dgm:spPr/>
      <dgm:t>
        <a:bodyPr/>
        <a:lstStyle/>
        <a:p>
          <a:endParaRPr lang="ru-RU"/>
        </a:p>
      </dgm:t>
    </dgm:pt>
    <dgm:pt modelId="{0AB6CC88-591B-412F-B5DF-4CBEB6A4F461}" type="pres">
      <dgm:prSet presAssocID="{972F600C-EA26-48B7-B985-7A2C65545128}" presName="hierChild3" presStyleCnt="0"/>
      <dgm:spPr/>
    </dgm:pt>
    <dgm:pt modelId="{911245E4-B6EC-48D8-AA1B-7FB0042D0196}" type="pres">
      <dgm:prSet presAssocID="{B4A3B6C1-3FA0-46A0-BC83-18A140D8C056}" presName="Name25" presStyleLbl="parChTrans1D3" presStyleIdx="2" presStyleCnt="4"/>
      <dgm:spPr/>
      <dgm:t>
        <a:bodyPr/>
        <a:lstStyle/>
        <a:p>
          <a:endParaRPr lang="ru-RU"/>
        </a:p>
      </dgm:t>
    </dgm:pt>
    <dgm:pt modelId="{4456C2E7-43DD-4798-BEF2-15C65419405D}" type="pres">
      <dgm:prSet presAssocID="{B4A3B6C1-3FA0-46A0-BC83-18A140D8C056}" presName="connTx" presStyleLbl="parChTrans1D3" presStyleIdx="2" presStyleCnt="4"/>
      <dgm:spPr/>
      <dgm:t>
        <a:bodyPr/>
        <a:lstStyle/>
        <a:p>
          <a:endParaRPr lang="ru-RU"/>
        </a:p>
      </dgm:t>
    </dgm:pt>
    <dgm:pt modelId="{26367457-3FBC-47D5-BD4B-DE85C1CD4CA7}" type="pres">
      <dgm:prSet presAssocID="{25CF3805-DA06-47AB-8AC4-4C61B540441D}" presName="Name30" presStyleCnt="0"/>
      <dgm:spPr/>
    </dgm:pt>
    <dgm:pt modelId="{FC124127-F825-4379-B386-21E9AD471CB7}" type="pres">
      <dgm:prSet presAssocID="{25CF3805-DA06-47AB-8AC4-4C61B540441D}" presName="level2Shape" presStyleLbl="node3" presStyleIdx="2" presStyleCnt="4" custLinFactX="32419" custLinFactY="-8798" custLinFactNeighborX="100000" custLinFactNeighborY="-100000"/>
      <dgm:spPr/>
      <dgm:t>
        <a:bodyPr/>
        <a:lstStyle/>
        <a:p>
          <a:endParaRPr lang="ru-RU"/>
        </a:p>
      </dgm:t>
    </dgm:pt>
    <dgm:pt modelId="{0800ECF7-6F91-466C-9993-1F087420EA6F}" type="pres">
      <dgm:prSet presAssocID="{25CF3805-DA06-47AB-8AC4-4C61B540441D}" presName="hierChild3" presStyleCnt="0"/>
      <dgm:spPr/>
    </dgm:pt>
    <dgm:pt modelId="{201BF4FF-9F85-416C-8BBE-598ABEB1AAC3}" type="pres">
      <dgm:prSet presAssocID="{75FA231A-8040-4D6D-8852-6E70577E2A66}" presName="Name25" presStyleLbl="parChTrans1D3" presStyleIdx="3" presStyleCnt="4"/>
      <dgm:spPr/>
      <dgm:t>
        <a:bodyPr/>
        <a:lstStyle/>
        <a:p>
          <a:endParaRPr lang="ru-RU"/>
        </a:p>
      </dgm:t>
    </dgm:pt>
    <dgm:pt modelId="{5A88DE5F-2530-470B-81D8-D9344B65C15E}" type="pres">
      <dgm:prSet presAssocID="{75FA231A-8040-4D6D-8852-6E70577E2A66}" presName="connTx" presStyleLbl="parChTrans1D3" presStyleIdx="3" presStyleCnt="4"/>
      <dgm:spPr/>
      <dgm:t>
        <a:bodyPr/>
        <a:lstStyle/>
        <a:p>
          <a:endParaRPr lang="ru-RU"/>
        </a:p>
      </dgm:t>
    </dgm:pt>
    <dgm:pt modelId="{D623541E-C7E7-4A26-A5A2-5E1CD940DAEF}" type="pres">
      <dgm:prSet presAssocID="{593B4FFC-25DB-443A-AEDB-49926C1B2E23}" presName="Name30" presStyleCnt="0"/>
      <dgm:spPr/>
    </dgm:pt>
    <dgm:pt modelId="{911A9159-E255-4DCD-BBE3-371884B8A63E}" type="pres">
      <dgm:prSet presAssocID="{593B4FFC-25DB-443A-AEDB-49926C1B2E23}" presName="level2Shape" presStyleLbl="node3" presStyleIdx="3" presStyleCnt="4" custLinFactNeighborX="75" custLinFactNeighborY="4089"/>
      <dgm:spPr/>
      <dgm:t>
        <a:bodyPr/>
        <a:lstStyle/>
        <a:p>
          <a:endParaRPr lang="ru-RU"/>
        </a:p>
      </dgm:t>
    </dgm:pt>
    <dgm:pt modelId="{B39694FE-535F-4994-81A4-17982C0F75EE}" type="pres">
      <dgm:prSet presAssocID="{593B4FFC-25DB-443A-AEDB-49926C1B2E23}" presName="hierChild3" presStyleCnt="0"/>
      <dgm:spPr/>
    </dgm:pt>
    <dgm:pt modelId="{0FFFB4CE-0E40-4697-8C70-952B389E4DEC}" type="pres">
      <dgm:prSet presAssocID="{7FE8D20F-0ED9-47D4-8A90-8BD5BC6689FD}" presName="bgShapesFlow" presStyleCnt="0"/>
      <dgm:spPr/>
    </dgm:pt>
    <dgm:pt modelId="{887CBF0A-D654-42B3-B5D3-E393E45AD41E}" type="pres">
      <dgm:prSet presAssocID="{F31A5380-DD68-4389-B251-56407C71D49A}" presName="rectComp" presStyleCnt="0"/>
      <dgm:spPr/>
    </dgm:pt>
    <dgm:pt modelId="{36B53E69-6CBF-4FE3-8F7F-EDB7C9B275A7}" type="pres">
      <dgm:prSet presAssocID="{F31A5380-DD68-4389-B251-56407C71D49A}" presName="bgRect" presStyleLbl="bgShp" presStyleIdx="0" presStyleCnt="4"/>
      <dgm:spPr/>
      <dgm:t>
        <a:bodyPr/>
        <a:lstStyle/>
        <a:p>
          <a:endParaRPr lang="ru-RU"/>
        </a:p>
      </dgm:t>
    </dgm:pt>
    <dgm:pt modelId="{68FDB58C-8E54-4385-97F7-99161A28F9B4}" type="pres">
      <dgm:prSet presAssocID="{F31A5380-DD68-4389-B251-56407C71D49A}" presName="bgRectTx" presStyleLbl="bgShp" presStyleIdx="0" presStyleCnt="4">
        <dgm:presLayoutVars>
          <dgm:bulletEnabled val="1"/>
        </dgm:presLayoutVars>
      </dgm:prSet>
      <dgm:spPr/>
      <dgm:t>
        <a:bodyPr/>
        <a:lstStyle/>
        <a:p>
          <a:endParaRPr lang="ru-RU"/>
        </a:p>
      </dgm:t>
    </dgm:pt>
    <dgm:pt modelId="{507F8456-290B-43A4-8BFA-8CEEB20B6AD3}" type="pres">
      <dgm:prSet presAssocID="{F31A5380-DD68-4389-B251-56407C71D49A}" presName="spComp" presStyleCnt="0"/>
      <dgm:spPr/>
    </dgm:pt>
    <dgm:pt modelId="{7FD8AADF-5595-4B16-8B2A-5F3183F4CF34}" type="pres">
      <dgm:prSet presAssocID="{F31A5380-DD68-4389-B251-56407C71D49A}" presName="hSp" presStyleCnt="0"/>
      <dgm:spPr/>
    </dgm:pt>
    <dgm:pt modelId="{AE5D7FDD-17F0-4168-BC92-B522523D599C}" type="pres">
      <dgm:prSet presAssocID="{1E67DD65-3A14-43F1-A4D8-199BCB397DC1}" presName="rectComp" presStyleCnt="0"/>
      <dgm:spPr/>
    </dgm:pt>
    <dgm:pt modelId="{BEA41F7A-3148-4F68-BEFC-71496DFED416}" type="pres">
      <dgm:prSet presAssocID="{1E67DD65-3A14-43F1-A4D8-199BCB397DC1}" presName="bgRect" presStyleLbl="bgShp" presStyleIdx="1" presStyleCnt="4"/>
      <dgm:spPr/>
      <dgm:t>
        <a:bodyPr/>
        <a:lstStyle/>
        <a:p>
          <a:endParaRPr lang="ru-RU"/>
        </a:p>
      </dgm:t>
    </dgm:pt>
    <dgm:pt modelId="{609F3822-0FC4-49EA-BA05-611772965939}" type="pres">
      <dgm:prSet presAssocID="{1E67DD65-3A14-43F1-A4D8-199BCB397DC1}" presName="bgRectTx" presStyleLbl="bgShp" presStyleIdx="1" presStyleCnt="4">
        <dgm:presLayoutVars>
          <dgm:bulletEnabled val="1"/>
        </dgm:presLayoutVars>
      </dgm:prSet>
      <dgm:spPr/>
      <dgm:t>
        <a:bodyPr/>
        <a:lstStyle/>
        <a:p>
          <a:endParaRPr lang="ru-RU"/>
        </a:p>
      </dgm:t>
    </dgm:pt>
    <dgm:pt modelId="{F1B958DF-CAF6-4154-B506-B0BAA9A417F1}" type="pres">
      <dgm:prSet presAssocID="{1E67DD65-3A14-43F1-A4D8-199BCB397DC1}" presName="spComp" presStyleCnt="0"/>
      <dgm:spPr/>
    </dgm:pt>
    <dgm:pt modelId="{FEA94659-88FE-4CA5-B033-37160CD6A517}" type="pres">
      <dgm:prSet presAssocID="{1E67DD65-3A14-43F1-A4D8-199BCB397DC1}" presName="hSp" presStyleCnt="0"/>
      <dgm:spPr/>
    </dgm:pt>
    <dgm:pt modelId="{CA0B3130-831F-43BE-8445-27BA3E6C6F82}" type="pres">
      <dgm:prSet presAssocID="{3D222EAA-82F0-4D0A-82ED-6F201E37566D}" presName="rectComp" presStyleCnt="0"/>
      <dgm:spPr/>
    </dgm:pt>
    <dgm:pt modelId="{225F0E7D-B6C8-4A9B-910C-244C4A156623}" type="pres">
      <dgm:prSet presAssocID="{3D222EAA-82F0-4D0A-82ED-6F201E37566D}" presName="bgRect" presStyleLbl="bgShp" presStyleIdx="2" presStyleCnt="4"/>
      <dgm:spPr/>
      <dgm:t>
        <a:bodyPr/>
        <a:lstStyle/>
        <a:p>
          <a:endParaRPr lang="ru-RU"/>
        </a:p>
      </dgm:t>
    </dgm:pt>
    <dgm:pt modelId="{33EC5F91-10B4-4E59-B4E2-8EF125867233}" type="pres">
      <dgm:prSet presAssocID="{3D222EAA-82F0-4D0A-82ED-6F201E37566D}" presName="bgRectTx" presStyleLbl="bgShp" presStyleIdx="2" presStyleCnt="4">
        <dgm:presLayoutVars>
          <dgm:bulletEnabled val="1"/>
        </dgm:presLayoutVars>
      </dgm:prSet>
      <dgm:spPr/>
      <dgm:t>
        <a:bodyPr/>
        <a:lstStyle/>
        <a:p>
          <a:endParaRPr lang="ru-RU"/>
        </a:p>
      </dgm:t>
    </dgm:pt>
    <dgm:pt modelId="{37CB5C8B-83D3-4B47-AD5D-D8156EAA705E}" type="pres">
      <dgm:prSet presAssocID="{3D222EAA-82F0-4D0A-82ED-6F201E37566D}" presName="spComp" presStyleCnt="0"/>
      <dgm:spPr/>
    </dgm:pt>
    <dgm:pt modelId="{CF05BD45-A81D-43F7-AF0E-FCD42614D535}" type="pres">
      <dgm:prSet presAssocID="{3D222EAA-82F0-4D0A-82ED-6F201E37566D}" presName="hSp" presStyleCnt="0"/>
      <dgm:spPr/>
    </dgm:pt>
    <dgm:pt modelId="{9075881A-4C55-45D1-A9F0-891197F0D5BA}" type="pres">
      <dgm:prSet presAssocID="{F4D97286-4576-4E57-8E0E-6DAA24F195DC}" presName="rectComp" presStyleCnt="0"/>
      <dgm:spPr/>
    </dgm:pt>
    <dgm:pt modelId="{4EA1C5B0-E207-4CF0-B375-C8BC03C353DA}" type="pres">
      <dgm:prSet presAssocID="{F4D97286-4576-4E57-8E0E-6DAA24F195DC}" presName="bgRect" presStyleLbl="bgShp" presStyleIdx="3" presStyleCnt="4" custLinFactNeighborX="-7654" custLinFactNeighborY="-4779"/>
      <dgm:spPr/>
      <dgm:t>
        <a:bodyPr/>
        <a:lstStyle/>
        <a:p>
          <a:endParaRPr lang="ru-RU"/>
        </a:p>
      </dgm:t>
    </dgm:pt>
    <dgm:pt modelId="{A8C53070-9C08-4FD8-93C2-48AB22BBE5C9}" type="pres">
      <dgm:prSet presAssocID="{F4D97286-4576-4E57-8E0E-6DAA24F195DC}" presName="bgRectTx" presStyleLbl="bgShp" presStyleIdx="3" presStyleCnt="4">
        <dgm:presLayoutVars>
          <dgm:bulletEnabled val="1"/>
        </dgm:presLayoutVars>
      </dgm:prSet>
      <dgm:spPr/>
      <dgm:t>
        <a:bodyPr/>
        <a:lstStyle/>
        <a:p>
          <a:endParaRPr lang="ru-RU"/>
        </a:p>
      </dgm:t>
    </dgm:pt>
  </dgm:ptLst>
  <dgm:cxnLst>
    <dgm:cxn modelId="{43B8F9C3-1CC4-4B0C-A96B-7B8C136EC382}" type="presOf" srcId="{75FA231A-8040-4D6D-8852-6E70577E2A66}" destId="{201BF4FF-9F85-416C-8BBE-598ABEB1AAC3}" srcOrd="0" destOrd="0" presId="urn:microsoft.com/office/officeart/2005/8/layout/hierarchy5"/>
    <dgm:cxn modelId="{7D578B3E-F106-4F80-B2A4-3F6E27FC4594}" srcId="{7FE8D20F-0ED9-47D4-8A90-8BD5BC6689FD}" destId="{1DDDAF1E-552F-45FB-991C-45581D938F71}" srcOrd="0" destOrd="0" parTransId="{0BD80BDA-F7A8-43C5-935A-0AE2026240D6}" sibTransId="{F9C18735-4E91-4B65-84B8-E4B381C273EB}"/>
    <dgm:cxn modelId="{955F7781-9AE5-43E5-BFFB-B3D592409A1B}" type="presOf" srcId="{593B4FFC-25DB-443A-AEDB-49926C1B2E23}" destId="{911A9159-E255-4DCD-BBE3-371884B8A63E}" srcOrd="0" destOrd="0" presId="urn:microsoft.com/office/officeart/2005/8/layout/hierarchy5"/>
    <dgm:cxn modelId="{7E0919CD-40AC-43CE-84EC-8B06D1773081}" type="presOf" srcId="{8C417AFC-3C6A-46D2-8723-E08EBB8E421F}" destId="{B8D0FED7-6BAD-4C47-A00E-6A352F49DDBF}" srcOrd="1" destOrd="0" presId="urn:microsoft.com/office/officeart/2005/8/layout/hierarchy5"/>
    <dgm:cxn modelId="{0229ACB4-A3C1-4E50-94B5-4FD59ECEA3D8}" type="presOf" srcId="{1DDDAF1E-552F-45FB-991C-45581D938F71}" destId="{16CEC854-8AF2-4682-82D7-D58CA047FD8C}" srcOrd="0" destOrd="0" presId="urn:microsoft.com/office/officeart/2005/8/layout/hierarchy5"/>
    <dgm:cxn modelId="{A5E8F101-CE8E-4427-BF13-A59A9822CDF2}" type="presOf" srcId="{EB5AC08F-45B7-4186-8DD9-D2410C8023C1}" destId="{12667B3A-C7B4-4EBF-BAF5-B4A5AA701BDD}" srcOrd="0" destOrd="0" presId="urn:microsoft.com/office/officeart/2005/8/layout/hierarchy5"/>
    <dgm:cxn modelId="{AA810C67-F3AE-4D77-BD87-6F8822C9B551}" type="presOf" srcId="{1E67DD65-3A14-43F1-A4D8-199BCB397DC1}" destId="{609F3822-0FC4-49EA-BA05-611772965939}" srcOrd="1" destOrd="0" presId="urn:microsoft.com/office/officeart/2005/8/layout/hierarchy5"/>
    <dgm:cxn modelId="{3194A8BA-4EF8-4051-A027-2C2F062FAC43}" srcId="{7FE8D20F-0ED9-47D4-8A90-8BD5BC6689FD}" destId="{F31A5380-DD68-4389-B251-56407C71D49A}" srcOrd="1" destOrd="0" parTransId="{D1BFDC6B-8459-4C94-AD6E-BB49F9DD7880}" sibTransId="{DB13CF8A-4CED-44C9-BD71-B7DDA6B53FDB}"/>
    <dgm:cxn modelId="{9AFB1216-1DF3-46B3-9CFB-E79437D39EB1}" type="presOf" srcId="{3D222EAA-82F0-4D0A-82ED-6F201E37566D}" destId="{33EC5F91-10B4-4E59-B4E2-8EF125867233}" srcOrd="1" destOrd="0" presId="urn:microsoft.com/office/officeart/2005/8/layout/hierarchy5"/>
    <dgm:cxn modelId="{35ABE206-D3F3-45AB-BBB5-3A78457B4F85}" type="presOf" srcId="{891667BF-25ED-43F4-BEBE-8D15EBB85C5E}" destId="{F7469540-4F84-4BC4-95EB-3B51FB70D280}" srcOrd="1" destOrd="0" presId="urn:microsoft.com/office/officeart/2005/8/layout/hierarchy5"/>
    <dgm:cxn modelId="{EED28A42-7164-4784-B68E-030FA796602C}" type="presOf" srcId="{F4D97286-4576-4E57-8E0E-6DAA24F195DC}" destId="{4EA1C5B0-E207-4CF0-B375-C8BC03C353DA}" srcOrd="0" destOrd="0" presId="urn:microsoft.com/office/officeart/2005/8/layout/hierarchy5"/>
    <dgm:cxn modelId="{1EC99E8C-3A1A-41B6-8F11-4E0BEFF5713B}" srcId="{7FE8D20F-0ED9-47D4-8A90-8BD5BC6689FD}" destId="{F4D97286-4576-4E57-8E0E-6DAA24F195DC}" srcOrd="4" destOrd="0" parTransId="{6D03A4F3-01DD-410F-80D0-4DDFC423D48D}" sibTransId="{016107DF-C45E-4994-8584-B5A54F28145F}"/>
    <dgm:cxn modelId="{8A9FDDE3-D228-4627-927A-BED25D88A754}" type="presOf" srcId="{972F600C-EA26-48B7-B985-7A2C65545128}" destId="{E302B673-BDF4-4949-AB80-CF8EF1F4A95A}" srcOrd="0" destOrd="0" presId="urn:microsoft.com/office/officeart/2005/8/layout/hierarchy5"/>
    <dgm:cxn modelId="{1EDAA0CA-389B-47F3-BCC1-EF33A78EAF59}" type="presOf" srcId="{F31A5380-DD68-4389-B251-56407C71D49A}" destId="{36B53E69-6CBF-4FE3-8F7F-EDB7C9B275A7}" srcOrd="0" destOrd="0" presId="urn:microsoft.com/office/officeart/2005/8/layout/hierarchy5"/>
    <dgm:cxn modelId="{8395D204-7330-4E87-A95F-9441D0E0045F}" srcId="{1DDDAF1E-552F-45FB-991C-45581D938F71}" destId="{972F600C-EA26-48B7-B985-7A2C65545128}" srcOrd="1" destOrd="0" parTransId="{CD82615C-996A-4B8E-9E4F-77FDCC41F5D9}" sibTransId="{ED6083C4-2D3F-4992-A389-37102056DADB}"/>
    <dgm:cxn modelId="{A7E63E79-143C-4AB8-A1E3-734F6020E9D4}" srcId="{1AED11C3-5C32-49B6-B10C-064D278A0A73}" destId="{EB5AC08F-45B7-4186-8DD9-D2410C8023C1}" srcOrd="0" destOrd="0" parTransId="{3A869B4B-BB7F-4C85-9EDB-11558B64EDC8}" sibTransId="{8FDF939D-86E1-4A93-B847-30F4B35A736D}"/>
    <dgm:cxn modelId="{046DB1AC-4425-414F-99EB-37F5867BD3BF}" type="presOf" srcId="{B4A3B6C1-3FA0-46A0-BC83-18A140D8C056}" destId="{4456C2E7-43DD-4798-BEF2-15C65419405D}" srcOrd="1" destOrd="0" presId="urn:microsoft.com/office/officeart/2005/8/layout/hierarchy5"/>
    <dgm:cxn modelId="{DF6C4868-843E-41F9-8970-AB9426585AF4}" srcId="{1DDDAF1E-552F-45FB-991C-45581D938F71}" destId="{1AED11C3-5C32-49B6-B10C-064D278A0A73}" srcOrd="0" destOrd="0" parTransId="{891667BF-25ED-43F4-BEBE-8D15EBB85C5E}" sibTransId="{FA2E08D0-540F-4A31-A515-8D17ABE7C7CD}"/>
    <dgm:cxn modelId="{9ADE0442-7D6F-4B8A-B774-E05039CAB6D1}" srcId="{7FE8D20F-0ED9-47D4-8A90-8BD5BC6689FD}" destId="{3D222EAA-82F0-4D0A-82ED-6F201E37566D}" srcOrd="3" destOrd="0" parTransId="{662761BC-506D-43DF-BB85-2F85A350CE72}" sibTransId="{6CA86C3E-E862-4A92-A3C0-942A9FB90C6C}"/>
    <dgm:cxn modelId="{7ABAF6B0-08BE-4BAA-89BF-8F6156D8477E}" type="presOf" srcId="{75FA231A-8040-4D6D-8852-6E70577E2A66}" destId="{5A88DE5F-2530-470B-81D8-D9344B65C15E}" srcOrd="1" destOrd="0" presId="urn:microsoft.com/office/officeart/2005/8/layout/hierarchy5"/>
    <dgm:cxn modelId="{89DCDEF0-F700-4965-B80E-FC6C41E9B912}" srcId="{972F600C-EA26-48B7-B985-7A2C65545128}" destId="{25CF3805-DA06-47AB-8AC4-4C61B540441D}" srcOrd="0" destOrd="0" parTransId="{B4A3B6C1-3FA0-46A0-BC83-18A140D8C056}" sibTransId="{7FA484C9-401E-42E8-A732-2F97AEE12E1B}"/>
    <dgm:cxn modelId="{D8B536A3-E18C-41F5-8723-6D610EE42D46}" type="presOf" srcId="{7FE8D20F-0ED9-47D4-8A90-8BD5BC6689FD}" destId="{4124EFB9-95E3-4D1A-95EA-C01BEFF42A69}" srcOrd="0" destOrd="0" presId="urn:microsoft.com/office/officeart/2005/8/layout/hierarchy5"/>
    <dgm:cxn modelId="{D8819ABC-6027-4661-A147-D6D394CD123D}" type="presOf" srcId="{8C417AFC-3C6A-46D2-8723-E08EBB8E421F}" destId="{ADF6E8E2-C153-4EFE-B335-C34243343655}" srcOrd="0" destOrd="0" presId="urn:microsoft.com/office/officeart/2005/8/layout/hierarchy5"/>
    <dgm:cxn modelId="{D399BB8F-A264-464E-AF0E-59EA29D1C251}" type="presOf" srcId="{CD82615C-996A-4B8E-9E4F-77FDCC41F5D9}" destId="{D5F6613C-9B3E-43EF-A197-CEA9280A20AE}" srcOrd="1" destOrd="0" presId="urn:microsoft.com/office/officeart/2005/8/layout/hierarchy5"/>
    <dgm:cxn modelId="{16B41D30-4E59-4811-8CB9-A26F1A08FABE}" srcId="{7FE8D20F-0ED9-47D4-8A90-8BD5BC6689FD}" destId="{1E67DD65-3A14-43F1-A4D8-199BCB397DC1}" srcOrd="2" destOrd="0" parTransId="{D7409F59-8373-4FC5-866D-3000DA1C14CC}" sibTransId="{46567CF5-5462-467E-B651-BA62A1737931}"/>
    <dgm:cxn modelId="{43CCCECD-3E55-4F65-802A-2BFA20C60E8D}" type="presOf" srcId="{3D222EAA-82F0-4D0A-82ED-6F201E37566D}" destId="{225F0E7D-B6C8-4A9B-910C-244C4A156623}" srcOrd="0" destOrd="0" presId="urn:microsoft.com/office/officeart/2005/8/layout/hierarchy5"/>
    <dgm:cxn modelId="{BCE6B9DE-02AA-4B1A-89BF-2244CA419C7A}" type="presOf" srcId="{3A869B4B-BB7F-4C85-9EDB-11558B64EDC8}" destId="{03C560C3-2AAC-4D20-B6C2-B174FCA354F1}" srcOrd="1" destOrd="0" presId="urn:microsoft.com/office/officeart/2005/8/layout/hierarchy5"/>
    <dgm:cxn modelId="{633DE6B6-DDB5-4BDE-A91F-118A352EFB4B}" type="presOf" srcId="{25CF3805-DA06-47AB-8AC4-4C61B540441D}" destId="{FC124127-F825-4379-B386-21E9AD471CB7}" srcOrd="0" destOrd="0" presId="urn:microsoft.com/office/officeart/2005/8/layout/hierarchy5"/>
    <dgm:cxn modelId="{DED93C2C-F79D-4680-9FC5-397DC5F68D24}" type="presOf" srcId="{CD82615C-996A-4B8E-9E4F-77FDCC41F5D9}" destId="{8626E164-CD42-40B6-B855-6F93AE442BE1}" srcOrd="0" destOrd="0" presId="urn:microsoft.com/office/officeart/2005/8/layout/hierarchy5"/>
    <dgm:cxn modelId="{8C95A652-32C0-4930-8838-454EDF099BBD}" type="presOf" srcId="{891667BF-25ED-43F4-BEBE-8D15EBB85C5E}" destId="{282C19EA-B519-4364-A69E-FF0B2CB1F529}" srcOrd="0" destOrd="0" presId="urn:microsoft.com/office/officeart/2005/8/layout/hierarchy5"/>
    <dgm:cxn modelId="{5046FFAF-AE57-4751-9113-399610B55B1A}" type="presOf" srcId="{1AED11C3-5C32-49B6-B10C-064D278A0A73}" destId="{6F9853ED-F4F8-440F-9288-CDF89249342C}" srcOrd="0" destOrd="0" presId="urn:microsoft.com/office/officeart/2005/8/layout/hierarchy5"/>
    <dgm:cxn modelId="{7C05E041-2351-477A-B7B6-26D4574CC06C}" type="presOf" srcId="{784FE7C4-AB04-4D7C-A467-70B8D5943E6B}" destId="{F18769C3-A7E1-4E3A-88C4-E4178D516C88}" srcOrd="0" destOrd="0" presId="urn:microsoft.com/office/officeart/2005/8/layout/hierarchy5"/>
    <dgm:cxn modelId="{2B1E6E05-41C3-4776-BA80-017687DF17C9}" type="presOf" srcId="{F31A5380-DD68-4389-B251-56407C71D49A}" destId="{68FDB58C-8E54-4385-97F7-99161A28F9B4}" srcOrd="1" destOrd="0" presId="urn:microsoft.com/office/officeart/2005/8/layout/hierarchy5"/>
    <dgm:cxn modelId="{D89A86AA-7D53-4727-AC6C-3C54802E5E8F}" type="presOf" srcId="{B4A3B6C1-3FA0-46A0-BC83-18A140D8C056}" destId="{911245E4-B6EC-48D8-AA1B-7FB0042D0196}" srcOrd="0" destOrd="0" presId="urn:microsoft.com/office/officeart/2005/8/layout/hierarchy5"/>
    <dgm:cxn modelId="{AAECD6D7-1890-481E-8CEC-16F0F5AAA37E}" srcId="{972F600C-EA26-48B7-B985-7A2C65545128}" destId="{593B4FFC-25DB-443A-AEDB-49926C1B2E23}" srcOrd="1" destOrd="0" parTransId="{75FA231A-8040-4D6D-8852-6E70577E2A66}" sibTransId="{9DD79AD0-E43B-4608-8CB5-EEF0357BA697}"/>
    <dgm:cxn modelId="{953E57C1-FF66-4B39-97A9-DD18CDDA7DBE}" type="presOf" srcId="{3A869B4B-BB7F-4C85-9EDB-11558B64EDC8}" destId="{709F7BFB-FF5A-4E21-997C-BAA98902A6B0}" srcOrd="0" destOrd="0" presId="urn:microsoft.com/office/officeart/2005/8/layout/hierarchy5"/>
    <dgm:cxn modelId="{178EE448-5371-4A2E-876B-E8AB9EE65CB8}" srcId="{1AED11C3-5C32-49B6-B10C-064D278A0A73}" destId="{784FE7C4-AB04-4D7C-A467-70B8D5943E6B}" srcOrd="1" destOrd="0" parTransId="{8C417AFC-3C6A-46D2-8723-E08EBB8E421F}" sibTransId="{B2A98BC4-87FF-4C91-87E4-EE408470B85A}"/>
    <dgm:cxn modelId="{C2213EEC-1653-488C-8D8B-209A03D395D9}" type="presOf" srcId="{F4D97286-4576-4E57-8E0E-6DAA24F195DC}" destId="{A8C53070-9C08-4FD8-93C2-48AB22BBE5C9}" srcOrd="1" destOrd="0" presId="urn:microsoft.com/office/officeart/2005/8/layout/hierarchy5"/>
    <dgm:cxn modelId="{E5D88DEF-93E4-4077-A749-7AE30B2611D7}" type="presOf" srcId="{1E67DD65-3A14-43F1-A4D8-199BCB397DC1}" destId="{BEA41F7A-3148-4F68-BEFC-71496DFED416}" srcOrd="0" destOrd="0" presId="urn:microsoft.com/office/officeart/2005/8/layout/hierarchy5"/>
    <dgm:cxn modelId="{3CF544F0-BA8D-4E20-AA9A-F531BF1E14DA}" type="presParOf" srcId="{4124EFB9-95E3-4D1A-95EA-C01BEFF42A69}" destId="{F12E9ED9-09E9-4C4D-9B57-5AB4F2B8DA16}" srcOrd="0" destOrd="0" presId="urn:microsoft.com/office/officeart/2005/8/layout/hierarchy5"/>
    <dgm:cxn modelId="{18AF7BB6-6A4C-4619-B778-20B409937476}" type="presParOf" srcId="{F12E9ED9-09E9-4C4D-9B57-5AB4F2B8DA16}" destId="{DBC3FA4A-8295-4E13-83AE-7E0AB1A0C680}" srcOrd="0" destOrd="0" presId="urn:microsoft.com/office/officeart/2005/8/layout/hierarchy5"/>
    <dgm:cxn modelId="{1AE6034A-C8FF-42AC-BAF3-771CA962FAE7}" type="presParOf" srcId="{F12E9ED9-09E9-4C4D-9B57-5AB4F2B8DA16}" destId="{6359A828-65D9-4267-9818-6F8834DC509B}" srcOrd="1" destOrd="0" presId="urn:microsoft.com/office/officeart/2005/8/layout/hierarchy5"/>
    <dgm:cxn modelId="{669381F6-68C8-4EB8-846E-EA6035176090}" type="presParOf" srcId="{6359A828-65D9-4267-9818-6F8834DC509B}" destId="{F9E3E788-B504-4C35-A486-6B2A75676703}" srcOrd="0" destOrd="0" presId="urn:microsoft.com/office/officeart/2005/8/layout/hierarchy5"/>
    <dgm:cxn modelId="{8C69AF8A-C429-4110-8F45-37E2E80EBF30}" type="presParOf" srcId="{F9E3E788-B504-4C35-A486-6B2A75676703}" destId="{16CEC854-8AF2-4682-82D7-D58CA047FD8C}" srcOrd="0" destOrd="0" presId="urn:microsoft.com/office/officeart/2005/8/layout/hierarchy5"/>
    <dgm:cxn modelId="{DD84CB19-B795-46C6-ADB5-EC800FF72B2C}" type="presParOf" srcId="{F9E3E788-B504-4C35-A486-6B2A75676703}" destId="{56AB0FAD-8302-4689-856D-26220B996C35}" srcOrd="1" destOrd="0" presId="urn:microsoft.com/office/officeart/2005/8/layout/hierarchy5"/>
    <dgm:cxn modelId="{590AEED0-5CF9-46EC-8072-7C7C2EBEEDF6}" type="presParOf" srcId="{56AB0FAD-8302-4689-856D-26220B996C35}" destId="{282C19EA-B519-4364-A69E-FF0B2CB1F529}" srcOrd="0" destOrd="0" presId="urn:microsoft.com/office/officeart/2005/8/layout/hierarchy5"/>
    <dgm:cxn modelId="{08C269A3-E518-4BC9-B32B-59178A7F6D87}" type="presParOf" srcId="{282C19EA-B519-4364-A69E-FF0B2CB1F529}" destId="{F7469540-4F84-4BC4-95EB-3B51FB70D280}" srcOrd="0" destOrd="0" presId="urn:microsoft.com/office/officeart/2005/8/layout/hierarchy5"/>
    <dgm:cxn modelId="{B23145F0-5102-4C0B-9E76-A8BF67B354EF}" type="presParOf" srcId="{56AB0FAD-8302-4689-856D-26220B996C35}" destId="{7438B0DF-2172-467C-93A3-FB23F467E772}" srcOrd="1" destOrd="0" presId="urn:microsoft.com/office/officeart/2005/8/layout/hierarchy5"/>
    <dgm:cxn modelId="{9EC36E61-87EC-47FB-B3B1-E1A04B223AD5}" type="presParOf" srcId="{7438B0DF-2172-467C-93A3-FB23F467E772}" destId="{6F9853ED-F4F8-440F-9288-CDF89249342C}" srcOrd="0" destOrd="0" presId="urn:microsoft.com/office/officeart/2005/8/layout/hierarchy5"/>
    <dgm:cxn modelId="{658FC22D-24E4-4FC7-BFA6-57D159AAC984}" type="presParOf" srcId="{7438B0DF-2172-467C-93A3-FB23F467E772}" destId="{D5E638F7-29E0-49A1-9E27-077CC75432C2}" srcOrd="1" destOrd="0" presId="urn:microsoft.com/office/officeart/2005/8/layout/hierarchy5"/>
    <dgm:cxn modelId="{34389E7D-55E7-407A-AC65-C6C7478F9BFB}" type="presParOf" srcId="{D5E638F7-29E0-49A1-9E27-077CC75432C2}" destId="{709F7BFB-FF5A-4E21-997C-BAA98902A6B0}" srcOrd="0" destOrd="0" presId="urn:microsoft.com/office/officeart/2005/8/layout/hierarchy5"/>
    <dgm:cxn modelId="{1086DC14-11F5-4C67-878F-FB6A9021557C}" type="presParOf" srcId="{709F7BFB-FF5A-4E21-997C-BAA98902A6B0}" destId="{03C560C3-2AAC-4D20-B6C2-B174FCA354F1}" srcOrd="0" destOrd="0" presId="urn:microsoft.com/office/officeart/2005/8/layout/hierarchy5"/>
    <dgm:cxn modelId="{AEA77466-A449-4A4D-B9D4-7DFB1CF3FEED}" type="presParOf" srcId="{D5E638F7-29E0-49A1-9E27-077CC75432C2}" destId="{A0F0D79B-2626-41D0-962A-20D6DC71241E}" srcOrd="1" destOrd="0" presId="urn:microsoft.com/office/officeart/2005/8/layout/hierarchy5"/>
    <dgm:cxn modelId="{251AF5B0-0343-44C8-BC98-83DAA3DA7F8D}" type="presParOf" srcId="{A0F0D79B-2626-41D0-962A-20D6DC71241E}" destId="{12667B3A-C7B4-4EBF-BAF5-B4A5AA701BDD}" srcOrd="0" destOrd="0" presId="urn:microsoft.com/office/officeart/2005/8/layout/hierarchy5"/>
    <dgm:cxn modelId="{F095D726-9694-4567-BF6B-387716D80203}" type="presParOf" srcId="{A0F0D79B-2626-41D0-962A-20D6DC71241E}" destId="{BFC594A2-1AC9-4518-ADD8-6A61142203DF}" srcOrd="1" destOrd="0" presId="urn:microsoft.com/office/officeart/2005/8/layout/hierarchy5"/>
    <dgm:cxn modelId="{B0780C6B-8F52-484D-8DEC-D72A0C2E3A13}" type="presParOf" srcId="{D5E638F7-29E0-49A1-9E27-077CC75432C2}" destId="{ADF6E8E2-C153-4EFE-B335-C34243343655}" srcOrd="2" destOrd="0" presId="urn:microsoft.com/office/officeart/2005/8/layout/hierarchy5"/>
    <dgm:cxn modelId="{02A77E54-F708-4D68-B374-21575FFE7156}" type="presParOf" srcId="{ADF6E8E2-C153-4EFE-B335-C34243343655}" destId="{B8D0FED7-6BAD-4C47-A00E-6A352F49DDBF}" srcOrd="0" destOrd="0" presId="urn:microsoft.com/office/officeart/2005/8/layout/hierarchy5"/>
    <dgm:cxn modelId="{C18EF453-0CD5-4BD0-AB6C-AB6D67CCE745}" type="presParOf" srcId="{D5E638F7-29E0-49A1-9E27-077CC75432C2}" destId="{FE7D47CC-B740-4773-8A78-6EBC0B21A7C6}" srcOrd="3" destOrd="0" presId="urn:microsoft.com/office/officeart/2005/8/layout/hierarchy5"/>
    <dgm:cxn modelId="{927ED8F9-ED56-49BB-BB57-460F86D8EF58}" type="presParOf" srcId="{FE7D47CC-B740-4773-8A78-6EBC0B21A7C6}" destId="{F18769C3-A7E1-4E3A-88C4-E4178D516C88}" srcOrd="0" destOrd="0" presId="urn:microsoft.com/office/officeart/2005/8/layout/hierarchy5"/>
    <dgm:cxn modelId="{247C2612-1C26-4746-B274-C6F967F63B35}" type="presParOf" srcId="{FE7D47CC-B740-4773-8A78-6EBC0B21A7C6}" destId="{1365C813-AEA9-4118-8A88-12256C7E38D8}" srcOrd="1" destOrd="0" presId="urn:microsoft.com/office/officeart/2005/8/layout/hierarchy5"/>
    <dgm:cxn modelId="{8E4065F1-5BC1-48A7-8DB3-86DF4507E30C}" type="presParOf" srcId="{56AB0FAD-8302-4689-856D-26220B996C35}" destId="{8626E164-CD42-40B6-B855-6F93AE442BE1}" srcOrd="2" destOrd="0" presId="urn:microsoft.com/office/officeart/2005/8/layout/hierarchy5"/>
    <dgm:cxn modelId="{8AD3B6B7-5E02-42D6-89B8-9A4D48E485B8}" type="presParOf" srcId="{8626E164-CD42-40B6-B855-6F93AE442BE1}" destId="{D5F6613C-9B3E-43EF-A197-CEA9280A20AE}" srcOrd="0" destOrd="0" presId="urn:microsoft.com/office/officeart/2005/8/layout/hierarchy5"/>
    <dgm:cxn modelId="{05B46F4C-32A5-4B4D-98F6-BDE0BF1A06E1}" type="presParOf" srcId="{56AB0FAD-8302-4689-856D-26220B996C35}" destId="{922F3ECB-C506-490F-ACA1-FC0458247A8B}" srcOrd="3" destOrd="0" presId="urn:microsoft.com/office/officeart/2005/8/layout/hierarchy5"/>
    <dgm:cxn modelId="{03627F04-B088-4ED2-99C7-A125DA944D5D}" type="presParOf" srcId="{922F3ECB-C506-490F-ACA1-FC0458247A8B}" destId="{E302B673-BDF4-4949-AB80-CF8EF1F4A95A}" srcOrd="0" destOrd="0" presId="urn:microsoft.com/office/officeart/2005/8/layout/hierarchy5"/>
    <dgm:cxn modelId="{1E00B429-9160-484E-AB1A-8A05344F344E}" type="presParOf" srcId="{922F3ECB-C506-490F-ACA1-FC0458247A8B}" destId="{0AB6CC88-591B-412F-B5DF-4CBEB6A4F461}" srcOrd="1" destOrd="0" presId="urn:microsoft.com/office/officeart/2005/8/layout/hierarchy5"/>
    <dgm:cxn modelId="{0C3EA58F-457C-4A5B-8E9C-44149AA517F1}" type="presParOf" srcId="{0AB6CC88-591B-412F-B5DF-4CBEB6A4F461}" destId="{911245E4-B6EC-48D8-AA1B-7FB0042D0196}" srcOrd="0" destOrd="0" presId="urn:microsoft.com/office/officeart/2005/8/layout/hierarchy5"/>
    <dgm:cxn modelId="{BE5279DF-F8CA-4109-A737-BF1C490392FB}" type="presParOf" srcId="{911245E4-B6EC-48D8-AA1B-7FB0042D0196}" destId="{4456C2E7-43DD-4798-BEF2-15C65419405D}" srcOrd="0" destOrd="0" presId="urn:microsoft.com/office/officeart/2005/8/layout/hierarchy5"/>
    <dgm:cxn modelId="{DE784EF2-EEC1-48ED-8C75-7A0211ECB87E}" type="presParOf" srcId="{0AB6CC88-591B-412F-B5DF-4CBEB6A4F461}" destId="{26367457-3FBC-47D5-BD4B-DE85C1CD4CA7}" srcOrd="1" destOrd="0" presId="urn:microsoft.com/office/officeart/2005/8/layout/hierarchy5"/>
    <dgm:cxn modelId="{6DC044F6-7F69-4766-AB54-72E31ECC7EEE}" type="presParOf" srcId="{26367457-3FBC-47D5-BD4B-DE85C1CD4CA7}" destId="{FC124127-F825-4379-B386-21E9AD471CB7}" srcOrd="0" destOrd="0" presId="urn:microsoft.com/office/officeart/2005/8/layout/hierarchy5"/>
    <dgm:cxn modelId="{4C56A987-13FC-4B5E-987A-D3AD1092EB3D}" type="presParOf" srcId="{26367457-3FBC-47D5-BD4B-DE85C1CD4CA7}" destId="{0800ECF7-6F91-466C-9993-1F087420EA6F}" srcOrd="1" destOrd="0" presId="urn:microsoft.com/office/officeart/2005/8/layout/hierarchy5"/>
    <dgm:cxn modelId="{84E7F8E8-9C7F-428C-AB64-551B473BE1A2}" type="presParOf" srcId="{0AB6CC88-591B-412F-B5DF-4CBEB6A4F461}" destId="{201BF4FF-9F85-416C-8BBE-598ABEB1AAC3}" srcOrd="2" destOrd="0" presId="urn:microsoft.com/office/officeart/2005/8/layout/hierarchy5"/>
    <dgm:cxn modelId="{5A223234-AA24-4CB4-B2D8-FAF6B85AF626}" type="presParOf" srcId="{201BF4FF-9F85-416C-8BBE-598ABEB1AAC3}" destId="{5A88DE5F-2530-470B-81D8-D9344B65C15E}" srcOrd="0" destOrd="0" presId="urn:microsoft.com/office/officeart/2005/8/layout/hierarchy5"/>
    <dgm:cxn modelId="{34F92099-F5F2-4709-8498-08BC2928F027}" type="presParOf" srcId="{0AB6CC88-591B-412F-B5DF-4CBEB6A4F461}" destId="{D623541E-C7E7-4A26-A5A2-5E1CD940DAEF}" srcOrd="3" destOrd="0" presId="urn:microsoft.com/office/officeart/2005/8/layout/hierarchy5"/>
    <dgm:cxn modelId="{53BE9508-74EE-4572-9FB3-2C69C45A7EE6}" type="presParOf" srcId="{D623541E-C7E7-4A26-A5A2-5E1CD940DAEF}" destId="{911A9159-E255-4DCD-BBE3-371884B8A63E}" srcOrd="0" destOrd="0" presId="urn:microsoft.com/office/officeart/2005/8/layout/hierarchy5"/>
    <dgm:cxn modelId="{5A01CC5B-75C7-4174-9FCE-7B7E9B25BBD4}" type="presParOf" srcId="{D623541E-C7E7-4A26-A5A2-5E1CD940DAEF}" destId="{B39694FE-535F-4994-81A4-17982C0F75EE}" srcOrd="1" destOrd="0" presId="urn:microsoft.com/office/officeart/2005/8/layout/hierarchy5"/>
    <dgm:cxn modelId="{8F71A53D-80BF-46EE-A88D-DA80CA96B3D7}" type="presParOf" srcId="{4124EFB9-95E3-4D1A-95EA-C01BEFF42A69}" destId="{0FFFB4CE-0E40-4697-8C70-952B389E4DEC}" srcOrd="1" destOrd="0" presId="urn:microsoft.com/office/officeart/2005/8/layout/hierarchy5"/>
    <dgm:cxn modelId="{2A86BD7F-9D74-4C15-AFA2-0540AD5974A9}" type="presParOf" srcId="{0FFFB4CE-0E40-4697-8C70-952B389E4DEC}" destId="{887CBF0A-D654-42B3-B5D3-E393E45AD41E}" srcOrd="0" destOrd="0" presId="urn:microsoft.com/office/officeart/2005/8/layout/hierarchy5"/>
    <dgm:cxn modelId="{BCF636C7-D223-4A09-B6E8-1C0BF1891ECA}" type="presParOf" srcId="{887CBF0A-D654-42B3-B5D3-E393E45AD41E}" destId="{36B53E69-6CBF-4FE3-8F7F-EDB7C9B275A7}" srcOrd="0" destOrd="0" presId="urn:microsoft.com/office/officeart/2005/8/layout/hierarchy5"/>
    <dgm:cxn modelId="{267BAF28-5E3B-4A7B-A558-DDB75AC45736}" type="presParOf" srcId="{887CBF0A-D654-42B3-B5D3-E393E45AD41E}" destId="{68FDB58C-8E54-4385-97F7-99161A28F9B4}" srcOrd="1" destOrd="0" presId="urn:microsoft.com/office/officeart/2005/8/layout/hierarchy5"/>
    <dgm:cxn modelId="{951077ED-86EF-4C52-8649-46258F878015}" type="presParOf" srcId="{0FFFB4CE-0E40-4697-8C70-952B389E4DEC}" destId="{507F8456-290B-43A4-8BFA-8CEEB20B6AD3}" srcOrd="1" destOrd="0" presId="urn:microsoft.com/office/officeart/2005/8/layout/hierarchy5"/>
    <dgm:cxn modelId="{3ACE8129-F60E-4329-89EB-25908BC62ADB}" type="presParOf" srcId="{507F8456-290B-43A4-8BFA-8CEEB20B6AD3}" destId="{7FD8AADF-5595-4B16-8B2A-5F3183F4CF34}" srcOrd="0" destOrd="0" presId="urn:microsoft.com/office/officeart/2005/8/layout/hierarchy5"/>
    <dgm:cxn modelId="{BD2F32F0-DCA4-4FFD-968F-847531D5FF67}" type="presParOf" srcId="{0FFFB4CE-0E40-4697-8C70-952B389E4DEC}" destId="{AE5D7FDD-17F0-4168-BC92-B522523D599C}" srcOrd="2" destOrd="0" presId="urn:microsoft.com/office/officeart/2005/8/layout/hierarchy5"/>
    <dgm:cxn modelId="{85386CED-906E-43DD-967E-C36F5FFB4541}" type="presParOf" srcId="{AE5D7FDD-17F0-4168-BC92-B522523D599C}" destId="{BEA41F7A-3148-4F68-BEFC-71496DFED416}" srcOrd="0" destOrd="0" presId="urn:microsoft.com/office/officeart/2005/8/layout/hierarchy5"/>
    <dgm:cxn modelId="{BAC72DD7-225F-42E3-963C-E5F5B7DB45BC}" type="presParOf" srcId="{AE5D7FDD-17F0-4168-BC92-B522523D599C}" destId="{609F3822-0FC4-49EA-BA05-611772965939}" srcOrd="1" destOrd="0" presId="urn:microsoft.com/office/officeart/2005/8/layout/hierarchy5"/>
    <dgm:cxn modelId="{475B592D-6816-457F-A2CE-526D2626BE92}" type="presParOf" srcId="{0FFFB4CE-0E40-4697-8C70-952B389E4DEC}" destId="{F1B958DF-CAF6-4154-B506-B0BAA9A417F1}" srcOrd="3" destOrd="0" presId="urn:microsoft.com/office/officeart/2005/8/layout/hierarchy5"/>
    <dgm:cxn modelId="{DA93E34B-1C17-41BA-B728-8DA9659BAF68}" type="presParOf" srcId="{F1B958DF-CAF6-4154-B506-B0BAA9A417F1}" destId="{FEA94659-88FE-4CA5-B033-37160CD6A517}" srcOrd="0" destOrd="0" presId="urn:microsoft.com/office/officeart/2005/8/layout/hierarchy5"/>
    <dgm:cxn modelId="{88CBD3B0-9AE6-428A-8475-56ED448E24FA}" type="presParOf" srcId="{0FFFB4CE-0E40-4697-8C70-952B389E4DEC}" destId="{CA0B3130-831F-43BE-8445-27BA3E6C6F82}" srcOrd="4" destOrd="0" presId="urn:microsoft.com/office/officeart/2005/8/layout/hierarchy5"/>
    <dgm:cxn modelId="{4967907F-F905-47CA-B2E9-A5F8807F1454}" type="presParOf" srcId="{CA0B3130-831F-43BE-8445-27BA3E6C6F82}" destId="{225F0E7D-B6C8-4A9B-910C-244C4A156623}" srcOrd="0" destOrd="0" presId="urn:microsoft.com/office/officeart/2005/8/layout/hierarchy5"/>
    <dgm:cxn modelId="{257CC037-D94C-4C4F-982B-6B6B03FEDD75}" type="presParOf" srcId="{CA0B3130-831F-43BE-8445-27BA3E6C6F82}" destId="{33EC5F91-10B4-4E59-B4E2-8EF125867233}" srcOrd="1" destOrd="0" presId="urn:microsoft.com/office/officeart/2005/8/layout/hierarchy5"/>
    <dgm:cxn modelId="{A4C68BA7-13CC-4D38-ABE8-0170708DB7DA}" type="presParOf" srcId="{0FFFB4CE-0E40-4697-8C70-952B389E4DEC}" destId="{37CB5C8B-83D3-4B47-AD5D-D8156EAA705E}" srcOrd="5" destOrd="0" presId="urn:microsoft.com/office/officeart/2005/8/layout/hierarchy5"/>
    <dgm:cxn modelId="{807FDA7D-96E7-4A81-878F-66F0B02C4B8E}" type="presParOf" srcId="{37CB5C8B-83D3-4B47-AD5D-D8156EAA705E}" destId="{CF05BD45-A81D-43F7-AF0E-FCD42614D535}" srcOrd="0" destOrd="0" presId="urn:microsoft.com/office/officeart/2005/8/layout/hierarchy5"/>
    <dgm:cxn modelId="{BC1FB691-3D8D-4175-8C7A-5985A43B06B1}" type="presParOf" srcId="{0FFFB4CE-0E40-4697-8C70-952B389E4DEC}" destId="{9075881A-4C55-45D1-A9F0-891197F0D5BA}" srcOrd="6" destOrd="0" presId="urn:microsoft.com/office/officeart/2005/8/layout/hierarchy5"/>
    <dgm:cxn modelId="{180F22D0-AF0E-47B1-99CB-B1AE8F5C9B8D}" type="presParOf" srcId="{9075881A-4C55-45D1-A9F0-891197F0D5BA}" destId="{4EA1C5B0-E207-4CF0-B375-C8BC03C353DA}" srcOrd="0" destOrd="0" presId="urn:microsoft.com/office/officeart/2005/8/layout/hierarchy5"/>
    <dgm:cxn modelId="{786510FB-E4AA-46B8-98B5-29CBD684F53A}" type="presParOf" srcId="{9075881A-4C55-45D1-A9F0-891197F0D5BA}" destId="{A8C53070-9C08-4FD8-93C2-48AB22BBE5C9}"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249A54-FD60-49C7-B2FD-567A87B28D6B}" type="doc">
      <dgm:prSet loTypeId="urn:microsoft.com/office/officeart/2005/8/layout/radial1" loCatId="relationship" qsTypeId="urn:microsoft.com/office/officeart/2005/8/quickstyle/simple1" qsCatId="simple" csTypeId="urn:microsoft.com/office/officeart/2005/8/colors/accent1_2" csCatId="accent1"/>
      <dgm:spPr/>
    </dgm:pt>
    <dgm:pt modelId="{34660B34-0EC1-471C-B4A5-D413D28D26B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smtClean="0">
              <a:ln>
                <a:noFill/>
              </a:ln>
              <a:solidFill>
                <a:schemeClr val="tx1"/>
              </a:solidFill>
              <a:effectLst/>
              <a:latin typeface="Arial" pitchFamily="34" charset="0"/>
            </a:rPr>
            <a:t>ELSEVIER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smtClean="0">
              <a:ln>
                <a:noFill/>
              </a:ln>
              <a:solidFill>
                <a:schemeClr val="tx1"/>
              </a:solidFill>
              <a:effectLst/>
              <a:latin typeface="Arial" pitchFamily="34" charset="0"/>
            </a:rPr>
            <a:t>(Publisher)</a:t>
          </a:r>
        </a:p>
      </dgm:t>
    </dgm:pt>
    <dgm:pt modelId="{5A9AB626-88C0-4CDB-BAD3-4F22E761261E}" type="parTrans" cxnId="{4E76A9C0-8026-448E-865E-3DA8DBAC9622}">
      <dgm:prSet/>
      <dgm:spPr/>
    </dgm:pt>
    <dgm:pt modelId="{A3A15793-FE56-41FB-92B4-B68657579D32}" type="sibTrans" cxnId="{4E76A9C0-8026-448E-865E-3DA8DBAC9622}">
      <dgm:prSet/>
      <dgm:spPr/>
    </dgm:pt>
    <dgm:pt modelId="{E9FB32BD-0BE9-4E16-8571-73419E66682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smtClean="0">
              <a:ln>
                <a:noFill/>
              </a:ln>
              <a:solidFill>
                <a:schemeClr val="tx1"/>
              </a:solidFill>
              <a:effectLst/>
              <a:latin typeface="Arial" pitchFamily="34" charset="0"/>
            </a:rPr>
            <a:t>ScienceDirect</a:t>
          </a:r>
        </a:p>
      </dgm:t>
    </dgm:pt>
    <dgm:pt modelId="{5BAFB884-4A1B-4796-99D3-1875BD746883}" type="parTrans" cxnId="{2D3100CE-D36D-43BB-919B-636B4DE7612E}">
      <dgm:prSet/>
      <dgm:spPr/>
      <dgm:t>
        <a:bodyPr/>
        <a:lstStyle/>
        <a:p>
          <a:endParaRPr lang="ru-RU"/>
        </a:p>
      </dgm:t>
    </dgm:pt>
    <dgm:pt modelId="{2272E152-5B81-482A-8E83-F3F7361ABD97}" type="sibTrans" cxnId="{2D3100CE-D36D-43BB-919B-636B4DE7612E}">
      <dgm:prSet/>
      <dgm:spPr/>
    </dgm:pt>
    <dgm:pt modelId="{57401E67-40A5-41DB-84A0-21D696AD81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smtClean="0">
              <a:ln>
                <a:noFill/>
              </a:ln>
              <a:solidFill>
                <a:schemeClr val="tx1"/>
              </a:solidFill>
              <a:effectLst/>
              <a:latin typeface="Arial" pitchFamily="34" charset="0"/>
            </a:rPr>
            <a:t>EMBASE</a:t>
          </a:r>
        </a:p>
      </dgm:t>
    </dgm:pt>
    <dgm:pt modelId="{8C7AC14D-EF32-4414-975E-ED527D30D238}" type="parTrans" cxnId="{2EEB06C6-4D52-46ED-9B25-995AEB1FA7B0}">
      <dgm:prSet/>
      <dgm:spPr/>
      <dgm:t>
        <a:bodyPr/>
        <a:lstStyle/>
        <a:p>
          <a:endParaRPr lang="ru-RU"/>
        </a:p>
      </dgm:t>
    </dgm:pt>
    <dgm:pt modelId="{437AB38D-6FB8-46D1-8513-4CC022EE6498}" type="sibTrans" cxnId="{2EEB06C6-4D52-46ED-9B25-995AEB1FA7B0}">
      <dgm:prSet/>
      <dgm:spPr/>
    </dgm:pt>
    <dgm:pt modelId="{0CBD4C09-F819-4AFD-8CBB-0D814962D88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smtClean="0">
              <a:ln>
                <a:noFill/>
              </a:ln>
              <a:solidFill>
                <a:schemeClr val="tx1"/>
              </a:solidFill>
              <a:effectLst/>
              <a:latin typeface="Arial" pitchFamily="34" charset="0"/>
            </a:rPr>
            <a:t>SCOPUS</a:t>
          </a:r>
        </a:p>
      </dgm:t>
    </dgm:pt>
    <dgm:pt modelId="{FC258ECC-B9C1-4BBF-8B96-BC66488ADEAA}" type="parTrans" cxnId="{ADC4B5CA-8C7C-4ED3-9583-D41A867C4852}">
      <dgm:prSet/>
      <dgm:spPr/>
      <dgm:t>
        <a:bodyPr/>
        <a:lstStyle/>
        <a:p>
          <a:endParaRPr lang="ru-RU"/>
        </a:p>
      </dgm:t>
    </dgm:pt>
    <dgm:pt modelId="{BB95DCEC-73E0-4D35-8C40-191A6A4B2175}" type="sibTrans" cxnId="{ADC4B5CA-8C7C-4ED3-9583-D41A867C4852}">
      <dgm:prSet/>
      <dgm:spPr/>
    </dgm:pt>
    <dgm:pt modelId="{EADA7010-A847-4C54-BD70-E01D8D0D534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b="0" i="0" u="none" strike="noStrike" cap="none" normalizeH="0" baseline="0" smtClean="0">
              <a:ln>
                <a:noFill/>
              </a:ln>
              <a:solidFill>
                <a:schemeClr val="tx1"/>
              </a:solidFill>
              <a:effectLst/>
              <a:latin typeface="Arial" pitchFamily="34" charset="0"/>
            </a:rPr>
            <a:t>SCIRUS</a:t>
          </a:r>
        </a:p>
      </dgm:t>
    </dgm:pt>
    <dgm:pt modelId="{1263E8C5-515D-490B-BCB8-E344A272687A}" type="parTrans" cxnId="{AA014489-B7D0-4FD7-BA8E-57F4A9A18899}">
      <dgm:prSet/>
      <dgm:spPr/>
      <dgm:t>
        <a:bodyPr/>
        <a:lstStyle/>
        <a:p>
          <a:endParaRPr lang="ru-RU"/>
        </a:p>
      </dgm:t>
    </dgm:pt>
    <dgm:pt modelId="{AA63B160-ACFB-4755-8135-3864FAEA7B84}" type="sibTrans" cxnId="{AA014489-B7D0-4FD7-BA8E-57F4A9A18899}">
      <dgm:prSet/>
      <dgm:spPr/>
    </dgm:pt>
    <dgm:pt modelId="{1B4DDFBB-EEA4-4152-8B23-E730FC97F55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b="0" i="0" u="none" strike="noStrike" cap="none" normalizeH="0" baseline="0" smtClean="0">
              <a:ln>
                <a:noFill/>
              </a:ln>
              <a:solidFill>
                <a:schemeClr val="tx1"/>
              </a:solidFill>
              <a:effectLst/>
              <a:latin typeface="Arial" pitchFamily="34" charset="0"/>
            </a:rPr>
            <a:t>Інші</a:t>
          </a:r>
          <a:endParaRPr kumimoji="0" lang="en-US" altLang="ru-RU" b="0" i="0" u="none" strike="noStrike" cap="none" normalizeH="0" baseline="0" smtClean="0">
            <a:ln>
              <a:noFill/>
            </a:ln>
            <a:solidFill>
              <a:schemeClr val="tx1"/>
            </a:solidFill>
            <a:effectLst/>
            <a:latin typeface="Arial" pitchFamily="34" charset="0"/>
          </a:endParaRPr>
        </a:p>
      </dgm:t>
    </dgm:pt>
    <dgm:pt modelId="{F5B1EEAC-367A-44A6-90CC-C412CCD26C48}" type="parTrans" cxnId="{04D3F591-C75D-4422-8C57-2228D9759865}">
      <dgm:prSet/>
      <dgm:spPr/>
      <dgm:t>
        <a:bodyPr/>
        <a:lstStyle/>
        <a:p>
          <a:endParaRPr lang="ru-RU"/>
        </a:p>
      </dgm:t>
    </dgm:pt>
    <dgm:pt modelId="{DA6AD9EC-B291-435B-8C53-71AF9CFBF7B3}" type="sibTrans" cxnId="{04D3F591-C75D-4422-8C57-2228D9759865}">
      <dgm:prSet/>
      <dgm:spPr/>
    </dgm:pt>
    <dgm:pt modelId="{4FF7E0C0-AAA5-4257-92C1-723BCFBC5F69}" type="pres">
      <dgm:prSet presAssocID="{F9249A54-FD60-49C7-B2FD-567A87B28D6B}" presName="cycle" presStyleCnt="0">
        <dgm:presLayoutVars>
          <dgm:chMax val="1"/>
          <dgm:dir/>
          <dgm:animLvl val="ctr"/>
          <dgm:resizeHandles val="exact"/>
        </dgm:presLayoutVars>
      </dgm:prSet>
      <dgm:spPr/>
    </dgm:pt>
    <dgm:pt modelId="{F1ED95D0-0C25-4C37-9ED4-3B0C5F87AA01}" type="pres">
      <dgm:prSet presAssocID="{34660B34-0EC1-471C-B4A5-D413D28D26BC}" presName="centerShape" presStyleLbl="node0" presStyleIdx="0" presStyleCnt="1"/>
      <dgm:spPr/>
      <dgm:t>
        <a:bodyPr/>
        <a:lstStyle/>
        <a:p>
          <a:endParaRPr lang="ru-RU"/>
        </a:p>
      </dgm:t>
    </dgm:pt>
    <dgm:pt modelId="{E48BD298-28AE-4C65-88A3-15BA0A42693B}" type="pres">
      <dgm:prSet presAssocID="{5BAFB884-4A1B-4796-99D3-1875BD746883}" presName="Name9" presStyleLbl="parChTrans1D2" presStyleIdx="0" presStyleCnt="5"/>
      <dgm:spPr/>
      <dgm:t>
        <a:bodyPr/>
        <a:lstStyle/>
        <a:p>
          <a:endParaRPr lang="ru-RU"/>
        </a:p>
      </dgm:t>
    </dgm:pt>
    <dgm:pt modelId="{9045B0F9-D937-4EC6-A550-047D4B4E2026}" type="pres">
      <dgm:prSet presAssocID="{5BAFB884-4A1B-4796-99D3-1875BD746883}" presName="connTx" presStyleLbl="parChTrans1D2" presStyleIdx="0" presStyleCnt="5"/>
      <dgm:spPr/>
      <dgm:t>
        <a:bodyPr/>
        <a:lstStyle/>
        <a:p>
          <a:endParaRPr lang="ru-RU"/>
        </a:p>
      </dgm:t>
    </dgm:pt>
    <dgm:pt modelId="{0923D016-9D59-4DAD-A21B-A156586EBBB8}" type="pres">
      <dgm:prSet presAssocID="{E9FB32BD-0BE9-4E16-8571-73419E666820}" presName="node" presStyleLbl="node1" presStyleIdx="0" presStyleCnt="5">
        <dgm:presLayoutVars>
          <dgm:bulletEnabled val="1"/>
        </dgm:presLayoutVars>
      </dgm:prSet>
      <dgm:spPr/>
      <dgm:t>
        <a:bodyPr/>
        <a:lstStyle/>
        <a:p>
          <a:endParaRPr lang="ru-RU"/>
        </a:p>
      </dgm:t>
    </dgm:pt>
    <dgm:pt modelId="{30939273-75CD-4EC2-A0E7-C9F5674449D0}" type="pres">
      <dgm:prSet presAssocID="{8C7AC14D-EF32-4414-975E-ED527D30D238}" presName="Name9" presStyleLbl="parChTrans1D2" presStyleIdx="1" presStyleCnt="5"/>
      <dgm:spPr/>
      <dgm:t>
        <a:bodyPr/>
        <a:lstStyle/>
        <a:p>
          <a:endParaRPr lang="ru-RU"/>
        </a:p>
      </dgm:t>
    </dgm:pt>
    <dgm:pt modelId="{ADF63F96-4516-4E59-86BF-07100EE2455F}" type="pres">
      <dgm:prSet presAssocID="{8C7AC14D-EF32-4414-975E-ED527D30D238}" presName="connTx" presStyleLbl="parChTrans1D2" presStyleIdx="1" presStyleCnt="5"/>
      <dgm:spPr/>
      <dgm:t>
        <a:bodyPr/>
        <a:lstStyle/>
        <a:p>
          <a:endParaRPr lang="ru-RU"/>
        </a:p>
      </dgm:t>
    </dgm:pt>
    <dgm:pt modelId="{053554A5-6CA9-4CDC-9B9E-DF563D60A307}" type="pres">
      <dgm:prSet presAssocID="{57401E67-40A5-41DB-84A0-21D696AD812C}" presName="node" presStyleLbl="node1" presStyleIdx="1" presStyleCnt="5">
        <dgm:presLayoutVars>
          <dgm:bulletEnabled val="1"/>
        </dgm:presLayoutVars>
      </dgm:prSet>
      <dgm:spPr/>
      <dgm:t>
        <a:bodyPr/>
        <a:lstStyle/>
        <a:p>
          <a:endParaRPr lang="ru-RU"/>
        </a:p>
      </dgm:t>
    </dgm:pt>
    <dgm:pt modelId="{D12BE0FA-615D-4520-B658-D36A1C6C1EB0}" type="pres">
      <dgm:prSet presAssocID="{FC258ECC-B9C1-4BBF-8B96-BC66488ADEAA}" presName="Name9" presStyleLbl="parChTrans1D2" presStyleIdx="2" presStyleCnt="5"/>
      <dgm:spPr/>
      <dgm:t>
        <a:bodyPr/>
        <a:lstStyle/>
        <a:p>
          <a:endParaRPr lang="ru-RU"/>
        </a:p>
      </dgm:t>
    </dgm:pt>
    <dgm:pt modelId="{5D894B76-EF9D-4C0B-9BA1-F02676058CA2}" type="pres">
      <dgm:prSet presAssocID="{FC258ECC-B9C1-4BBF-8B96-BC66488ADEAA}" presName="connTx" presStyleLbl="parChTrans1D2" presStyleIdx="2" presStyleCnt="5"/>
      <dgm:spPr/>
      <dgm:t>
        <a:bodyPr/>
        <a:lstStyle/>
        <a:p>
          <a:endParaRPr lang="ru-RU"/>
        </a:p>
      </dgm:t>
    </dgm:pt>
    <dgm:pt modelId="{0247AE84-6CF6-49C6-BE98-1524FA2D84E2}" type="pres">
      <dgm:prSet presAssocID="{0CBD4C09-F819-4AFD-8CBB-0D814962D88A}" presName="node" presStyleLbl="node1" presStyleIdx="2" presStyleCnt="5">
        <dgm:presLayoutVars>
          <dgm:bulletEnabled val="1"/>
        </dgm:presLayoutVars>
      </dgm:prSet>
      <dgm:spPr/>
      <dgm:t>
        <a:bodyPr/>
        <a:lstStyle/>
        <a:p>
          <a:endParaRPr lang="ru-RU"/>
        </a:p>
      </dgm:t>
    </dgm:pt>
    <dgm:pt modelId="{2ADA4CA0-E7AC-409C-A51C-D182B1938AD1}" type="pres">
      <dgm:prSet presAssocID="{1263E8C5-515D-490B-BCB8-E344A272687A}" presName="Name9" presStyleLbl="parChTrans1D2" presStyleIdx="3" presStyleCnt="5"/>
      <dgm:spPr/>
      <dgm:t>
        <a:bodyPr/>
        <a:lstStyle/>
        <a:p>
          <a:endParaRPr lang="ru-RU"/>
        </a:p>
      </dgm:t>
    </dgm:pt>
    <dgm:pt modelId="{D722402D-6359-477E-B791-48B722124096}" type="pres">
      <dgm:prSet presAssocID="{1263E8C5-515D-490B-BCB8-E344A272687A}" presName="connTx" presStyleLbl="parChTrans1D2" presStyleIdx="3" presStyleCnt="5"/>
      <dgm:spPr/>
      <dgm:t>
        <a:bodyPr/>
        <a:lstStyle/>
        <a:p>
          <a:endParaRPr lang="ru-RU"/>
        </a:p>
      </dgm:t>
    </dgm:pt>
    <dgm:pt modelId="{7A577E28-4626-4799-A58B-54228C36E776}" type="pres">
      <dgm:prSet presAssocID="{EADA7010-A847-4C54-BD70-E01D8D0D534C}" presName="node" presStyleLbl="node1" presStyleIdx="3" presStyleCnt="5">
        <dgm:presLayoutVars>
          <dgm:bulletEnabled val="1"/>
        </dgm:presLayoutVars>
      </dgm:prSet>
      <dgm:spPr/>
      <dgm:t>
        <a:bodyPr/>
        <a:lstStyle/>
        <a:p>
          <a:endParaRPr lang="ru-RU"/>
        </a:p>
      </dgm:t>
    </dgm:pt>
    <dgm:pt modelId="{3FF1F117-3A70-45DE-9B48-20714A0302C0}" type="pres">
      <dgm:prSet presAssocID="{F5B1EEAC-367A-44A6-90CC-C412CCD26C48}" presName="Name9" presStyleLbl="parChTrans1D2" presStyleIdx="4" presStyleCnt="5"/>
      <dgm:spPr/>
      <dgm:t>
        <a:bodyPr/>
        <a:lstStyle/>
        <a:p>
          <a:endParaRPr lang="ru-RU"/>
        </a:p>
      </dgm:t>
    </dgm:pt>
    <dgm:pt modelId="{EE0793AD-70F2-4804-BB92-E399A729EB1D}" type="pres">
      <dgm:prSet presAssocID="{F5B1EEAC-367A-44A6-90CC-C412CCD26C48}" presName="connTx" presStyleLbl="parChTrans1D2" presStyleIdx="4" presStyleCnt="5"/>
      <dgm:spPr/>
      <dgm:t>
        <a:bodyPr/>
        <a:lstStyle/>
        <a:p>
          <a:endParaRPr lang="ru-RU"/>
        </a:p>
      </dgm:t>
    </dgm:pt>
    <dgm:pt modelId="{8B3A35A8-4325-4679-A4EC-3DA971E9DEDF}" type="pres">
      <dgm:prSet presAssocID="{1B4DDFBB-EEA4-4152-8B23-E730FC97F555}" presName="node" presStyleLbl="node1" presStyleIdx="4" presStyleCnt="5">
        <dgm:presLayoutVars>
          <dgm:bulletEnabled val="1"/>
        </dgm:presLayoutVars>
      </dgm:prSet>
      <dgm:spPr/>
      <dgm:t>
        <a:bodyPr/>
        <a:lstStyle/>
        <a:p>
          <a:endParaRPr lang="ru-RU"/>
        </a:p>
      </dgm:t>
    </dgm:pt>
  </dgm:ptLst>
  <dgm:cxnLst>
    <dgm:cxn modelId="{2992C055-C7E3-4C13-B9EA-29543BC8E22E}" type="presOf" srcId="{FC258ECC-B9C1-4BBF-8B96-BC66488ADEAA}" destId="{D12BE0FA-615D-4520-B658-D36A1C6C1EB0}" srcOrd="0" destOrd="0" presId="urn:microsoft.com/office/officeart/2005/8/layout/radial1"/>
    <dgm:cxn modelId="{4775FCB0-A339-4575-8C43-F5C76F05CB6C}" type="presOf" srcId="{8C7AC14D-EF32-4414-975E-ED527D30D238}" destId="{ADF63F96-4516-4E59-86BF-07100EE2455F}" srcOrd="1" destOrd="0" presId="urn:microsoft.com/office/officeart/2005/8/layout/radial1"/>
    <dgm:cxn modelId="{4E76A9C0-8026-448E-865E-3DA8DBAC9622}" srcId="{F9249A54-FD60-49C7-B2FD-567A87B28D6B}" destId="{34660B34-0EC1-471C-B4A5-D413D28D26BC}" srcOrd="0" destOrd="0" parTransId="{5A9AB626-88C0-4CDB-BAD3-4F22E761261E}" sibTransId="{A3A15793-FE56-41FB-92B4-B68657579D32}"/>
    <dgm:cxn modelId="{58718282-B2BD-48BD-AF53-4275C247E28A}" type="presOf" srcId="{34660B34-0EC1-471C-B4A5-D413D28D26BC}" destId="{F1ED95D0-0C25-4C37-9ED4-3B0C5F87AA01}" srcOrd="0" destOrd="0" presId="urn:microsoft.com/office/officeart/2005/8/layout/radial1"/>
    <dgm:cxn modelId="{075242FD-ADD3-4272-830B-6EA9F7E8EAAB}" type="presOf" srcId="{57401E67-40A5-41DB-84A0-21D696AD812C}" destId="{053554A5-6CA9-4CDC-9B9E-DF563D60A307}" srcOrd="0" destOrd="0" presId="urn:microsoft.com/office/officeart/2005/8/layout/radial1"/>
    <dgm:cxn modelId="{97D33126-8BBF-4F3C-93B2-5A87236B47EE}" type="presOf" srcId="{0CBD4C09-F819-4AFD-8CBB-0D814962D88A}" destId="{0247AE84-6CF6-49C6-BE98-1524FA2D84E2}" srcOrd="0" destOrd="0" presId="urn:microsoft.com/office/officeart/2005/8/layout/radial1"/>
    <dgm:cxn modelId="{A72FF815-599D-42C4-AAEA-DA4A9B92E6F2}" type="presOf" srcId="{F5B1EEAC-367A-44A6-90CC-C412CCD26C48}" destId="{EE0793AD-70F2-4804-BB92-E399A729EB1D}" srcOrd="1" destOrd="0" presId="urn:microsoft.com/office/officeart/2005/8/layout/radial1"/>
    <dgm:cxn modelId="{8B8F1A2E-6A03-49CA-832E-7DBDB54A833D}" type="presOf" srcId="{8C7AC14D-EF32-4414-975E-ED527D30D238}" destId="{30939273-75CD-4EC2-A0E7-C9F5674449D0}" srcOrd="0" destOrd="0" presId="urn:microsoft.com/office/officeart/2005/8/layout/radial1"/>
    <dgm:cxn modelId="{ADC4B5CA-8C7C-4ED3-9583-D41A867C4852}" srcId="{34660B34-0EC1-471C-B4A5-D413D28D26BC}" destId="{0CBD4C09-F819-4AFD-8CBB-0D814962D88A}" srcOrd="2" destOrd="0" parTransId="{FC258ECC-B9C1-4BBF-8B96-BC66488ADEAA}" sibTransId="{BB95DCEC-73E0-4D35-8C40-191A6A4B2175}"/>
    <dgm:cxn modelId="{674A5E03-AED9-4C1D-B3B0-4FA0625C5A17}" type="presOf" srcId="{1263E8C5-515D-490B-BCB8-E344A272687A}" destId="{D722402D-6359-477E-B791-48B722124096}" srcOrd="1" destOrd="0" presId="urn:microsoft.com/office/officeart/2005/8/layout/radial1"/>
    <dgm:cxn modelId="{326FF1F1-2589-4536-AC33-E4732501E194}" type="presOf" srcId="{1263E8C5-515D-490B-BCB8-E344A272687A}" destId="{2ADA4CA0-E7AC-409C-A51C-D182B1938AD1}" srcOrd="0" destOrd="0" presId="urn:microsoft.com/office/officeart/2005/8/layout/radial1"/>
    <dgm:cxn modelId="{43D557B4-EAAA-4B92-BCA1-BB22A2EC5E14}" type="presOf" srcId="{E9FB32BD-0BE9-4E16-8571-73419E666820}" destId="{0923D016-9D59-4DAD-A21B-A156586EBBB8}" srcOrd="0" destOrd="0" presId="urn:microsoft.com/office/officeart/2005/8/layout/radial1"/>
    <dgm:cxn modelId="{AA014489-B7D0-4FD7-BA8E-57F4A9A18899}" srcId="{34660B34-0EC1-471C-B4A5-D413D28D26BC}" destId="{EADA7010-A847-4C54-BD70-E01D8D0D534C}" srcOrd="3" destOrd="0" parTransId="{1263E8C5-515D-490B-BCB8-E344A272687A}" sibTransId="{AA63B160-ACFB-4755-8135-3864FAEA7B84}"/>
    <dgm:cxn modelId="{71EAA53F-6096-45DE-8788-472BE1CB4A3F}" type="presOf" srcId="{F9249A54-FD60-49C7-B2FD-567A87B28D6B}" destId="{4FF7E0C0-AAA5-4257-92C1-723BCFBC5F69}" srcOrd="0" destOrd="0" presId="urn:microsoft.com/office/officeart/2005/8/layout/radial1"/>
    <dgm:cxn modelId="{63911BCC-6BB4-4DBD-9676-27E49C141FB6}" type="presOf" srcId="{1B4DDFBB-EEA4-4152-8B23-E730FC97F555}" destId="{8B3A35A8-4325-4679-A4EC-3DA971E9DEDF}" srcOrd="0" destOrd="0" presId="urn:microsoft.com/office/officeart/2005/8/layout/radial1"/>
    <dgm:cxn modelId="{2EEB06C6-4D52-46ED-9B25-995AEB1FA7B0}" srcId="{34660B34-0EC1-471C-B4A5-D413D28D26BC}" destId="{57401E67-40A5-41DB-84A0-21D696AD812C}" srcOrd="1" destOrd="0" parTransId="{8C7AC14D-EF32-4414-975E-ED527D30D238}" sibTransId="{437AB38D-6FB8-46D1-8513-4CC022EE6498}"/>
    <dgm:cxn modelId="{29DD3180-C4F4-45A6-BE6C-BBD4CFB3AD04}" type="presOf" srcId="{5BAFB884-4A1B-4796-99D3-1875BD746883}" destId="{9045B0F9-D937-4EC6-A550-047D4B4E2026}" srcOrd="1" destOrd="0" presId="urn:microsoft.com/office/officeart/2005/8/layout/radial1"/>
    <dgm:cxn modelId="{E20EFA2B-577E-472A-AEA4-426DECD239D0}" type="presOf" srcId="{FC258ECC-B9C1-4BBF-8B96-BC66488ADEAA}" destId="{5D894B76-EF9D-4C0B-9BA1-F02676058CA2}" srcOrd="1" destOrd="0" presId="urn:microsoft.com/office/officeart/2005/8/layout/radial1"/>
    <dgm:cxn modelId="{56276954-DB56-47B2-B60E-27FD8301800B}" type="presOf" srcId="{EADA7010-A847-4C54-BD70-E01D8D0D534C}" destId="{7A577E28-4626-4799-A58B-54228C36E776}" srcOrd="0" destOrd="0" presId="urn:microsoft.com/office/officeart/2005/8/layout/radial1"/>
    <dgm:cxn modelId="{28B15470-0B24-462F-88AA-299CDC27C28C}" type="presOf" srcId="{5BAFB884-4A1B-4796-99D3-1875BD746883}" destId="{E48BD298-28AE-4C65-88A3-15BA0A42693B}" srcOrd="0" destOrd="0" presId="urn:microsoft.com/office/officeart/2005/8/layout/radial1"/>
    <dgm:cxn modelId="{38532736-3DCC-45D9-863D-318255AC819C}" type="presOf" srcId="{F5B1EEAC-367A-44A6-90CC-C412CCD26C48}" destId="{3FF1F117-3A70-45DE-9B48-20714A0302C0}" srcOrd="0" destOrd="0" presId="urn:microsoft.com/office/officeart/2005/8/layout/radial1"/>
    <dgm:cxn modelId="{04D3F591-C75D-4422-8C57-2228D9759865}" srcId="{34660B34-0EC1-471C-B4A5-D413D28D26BC}" destId="{1B4DDFBB-EEA4-4152-8B23-E730FC97F555}" srcOrd="4" destOrd="0" parTransId="{F5B1EEAC-367A-44A6-90CC-C412CCD26C48}" sibTransId="{DA6AD9EC-B291-435B-8C53-71AF9CFBF7B3}"/>
    <dgm:cxn modelId="{2D3100CE-D36D-43BB-919B-636B4DE7612E}" srcId="{34660B34-0EC1-471C-B4A5-D413D28D26BC}" destId="{E9FB32BD-0BE9-4E16-8571-73419E666820}" srcOrd="0" destOrd="0" parTransId="{5BAFB884-4A1B-4796-99D3-1875BD746883}" sibTransId="{2272E152-5B81-482A-8E83-F3F7361ABD97}"/>
    <dgm:cxn modelId="{39F50C6B-7A8D-453E-84CA-7C765F8844BA}" type="presParOf" srcId="{4FF7E0C0-AAA5-4257-92C1-723BCFBC5F69}" destId="{F1ED95D0-0C25-4C37-9ED4-3B0C5F87AA01}" srcOrd="0" destOrd="0" presId="urn:microsoft.com/office/officeart/2005/8/layout/radial1"/>
    <dgm:cxn modelId="{E617FD88-CF69-4BF4-B88D-3495015B46DC}" type="presParOf" srcId="{4FF7E0C0-AAA5-4257-92C1-723BCFBC5F69}" destId="{E48BD298-28AE-4C65-88A3-15BA0A42693B}" srcOrd="1" destOrd="0" presId="urn:microsoft.com/office/officeart/2005/8/layout/radial1"/>
    <dgm:cxn modelId="{5D537C1C-6F51-42ED-A6AE-EB8DFE503F4A}" type="presParOf" srcId="{E48BD298-28AE-4C65-88A3-15BA0A42693B}" destId="{9045B0F9-D937-4EC6-A550-047D4B4E2026}" srcOrd="0" destOrd="0" presId="urn:microsoft.com/office/officeart/2005/8/layout/radial1"/>
    <dgm:cxn modelId="{31CE1014-422C-48A2-A5A1-FB388C908557}" type="presParOf" srcId="{4FF7E0C0-AAA5-4257-92C1-723BCFBC5F69}" destId="{0923D016-9D59-4DAD-A21B-A156586EBBB8}" srcOrd="2" destOrd="0" presId="urn:microsoft.com/office/officeart/2005/8/layout/radial1"/>
    <dgm:cxn modelId="{6C1B4C72-15FD-4B18-BB30-9133B00B75A3}" type="presParOf" srcId="{4FF7E0C0-AAA5-4257-92C1-723BCFBC5F69}" destId="{30939273-75CD-4EC2-A0E7-C9F5674449D0}" srcOrd="3" destOrd="0" presId="urn:microsoft.com/office/officeart/2005/8/layout/radial1"/>
    <dgm:cxn modelId="{E5094081-4DF4-46E8-A68A-BD7565744F42}" type="presParOf" srcId="{30939273-75CD-4EC2-A0E7-C9F5674449D0}" destId="{ADF63F96-4516-4E59-86BF-07100EE2455F}" srcOrd="0" destOrd="0" presId="urn:microsoft.com/office/officeart/2005/8/layout/radial1"/>
    <dgm:cxn modelId="{754F76A0-8040-4A47-967F-B80EA5CE4B09}" type="presParOf" srcId="{4FF7E0C0-AAA5-4257-92C1-723BCFBC5F69}" destId="{053554A5-6CA9-4CDC-9B9E-DF563D60A307}" srcOrd="4" destOrd="0" presId="urn:microsoft.com/office/officeart/2005/8/layout/radial1"/>
    <dgm:cxn modelId="{1FF7A0EC-3077-43D7-A995-8595450EE625}" type="presParOf" srcId="{4FF7E0C0-AAA5-4257-92C1-723BCFBC5F69}" destId="{D12BE0FA-615D-4520-B658-D36A1C6C1EB0}" srcOrd="5" destOrd="0" presId="urn:microsoft.com/office/officeart/2005/8/layout/radial1"/>
    <dgm:cxn modelId="{21BED398-C87A-4870-A27B-75AF611229D9}" type="presParOf" srcId="{D12BE0FA-615D-4520-B658-D36A1C6C1EB0}" destId="{5D894B76-EF9D-4C0B-9BA1-F02676058CA2}" srcOrd="0" destOrd="0" presId="urn:microsoft.com/office/officeart/2005/8/layout/radial1"/>
    <dgm:cxn modelId="{97A5D761-B760-4B59-A2AA-43625372F1E8}" type="presParOf" srcId="{4FF7E0C0-AAA5-4257-92C1-723BCFBC5F69}" destId="{0247AE84-6CF6-49C6-BE98-1524FA2D84E2}" srcOrd="6" destOrd="0" presId="urn:microsoft.com/office/officeart/2005/8/layout/radial1"/>
    <dgm:cxn modelId="{1268DCB8-7F67-48B4-9FF1-E4D868CD4713}" type="presParOf" srcId="{4FF7E0C0-AAA5-4257-92C1-723BCFBC5F69}" destId="{2ADA4CA0-E7AC-409C-A51C-D182B1938AD1}" srcOrd="7" destOrd="0" presId="urn:microsoft.com/office/officeart/2005/8/layout/radial1"/>
    <dgm:cxn modelId="{F998CE8C-437A-47E5-AFE8-C1D635FC6DEF}" type="presParOf" srcId="{2ADA4CA0-E7AC-409C-A51C-D182B1938AD1}" destId="{D722402D-6359-477E-B791-48B722124096}" srcOrd="0" destOrd="0" presId="urn:microsoft.com/office/officeart/2005/8/layout/radial1"/>
    <dgm:cxn modelId="{8A961B7D-C265-443B-A3BD-AB182473AFD7}" type="presParOf" srcId="{4FF7E0C0-AAA5-4257-92C1-723BCFBC5F69}" destId="{7A577E28-4626-4799-A58B-54228C36E776}" srcOrd="8" destOrd="0" presId="urn:microsoft.com/office/officeart/2005/8/layout/radial1"/>
    <dgm:cxn modelId="{C6F1B7EB-F4AE-4993-AF7A-92D8AEFA5790}" type="presParOf" srcId="{4FF7E0C0-AAA5-4257-92C1-723BCFBC5F69}" destId="{3FF1F117-3A70-45DE-9B48-20714A0302C0}" srcOrd="9" destOrd="0" presId="urn:microsoft.com/office/officeart/2005/8/layout/radial1"/>
    <dgm:cxn modelId="{3BE1BF57-CE29-42A7-AE73-8B30CA401F28}" type="presParOf" srcId="{3FF1F117-3A70-45DE-9B48-20714A0302C0}" destId="{EE0793AD-70F2-4804-BB92-E399A729EB1D}" srcOrd="0" destOrd="0" presId="urn:microsoft.com/office/officeart/2005/8/layout/radial1"/>
    <dgm:cxn modelId="{3CD84026-24A9-4AF7-ADBA-946257C61675}" type="presParOf" srcId="{4FF7E0C0-AAA5-4257-92C1-723BCFBC5F69}" destId="{8B3A35A8-4325-4679-A4EC-3DA971E9DEDF}"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ADDCB7-668C-4051-BE65-3E5F785CD61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ru-RU"/>
        </a:p>
      </dgm:t>
    </dgm:pt>
    <dgm:pt modelId="{37315DE3-67E2-4242-A325-12DCB6F90ED7}">
      <dgm:prSet phldrT="[Текст]"/>
      <dgm:spPr>
        <a:solidFill>
          <a:schemeClr val="accent3">
            <a:lumMod val="50000"/>
          </a:schemeClr>
        </a:solidFill>
      </dgm:spPr>
      <dgm:t>
        <a:bodyPr/>
        <a:lstStyle/>
        <a:p>
          <a:r>
            <a:rPr lang="en-US" dirty="0" err="1" smtClean="0"/>
            <a:t>SciVerse</a:t>
          </a:r>
          <a:r>
            <a:rPr lang="en-US" dirty="0" smtClean="0"/>
            <a:t> Hub</a:t>
          </a:r>
          <a:endParaRPr lang="ru-RU" dirty="0"/>
        </a:p>
      </dgm:t>
    </dgm:pt>
    <dgm:pt modelId="{823786BE-77F5-4660-BBE0-89DD0882A238}" type="parTrans" cxnId="{E768AF3C-3728-4755-9773-51F03024BD74}">
      <dgm:prSet/>
      <dgm:spPr/>
      <dgm:t>
        <a:bodyPr/>
        <a:lstStyle/>
        <a:p>
          <a:endParaRPr lang="ru-RU"/>
        </a:p>
      </dgm:t>
    </dgm:pt>
    <dgm:pt modelId="{A9D24734-2A74-4412-BC10-958054C49D8B}" type="sibTrans" cxnId="{E768AF3C-3728-4755-9773-51F03024BD74}">
      <dgm:prSet/>
      <dgm:spPr/>
      <dgm:t>
        <a:bodyPr/>
        <a:lstStyle/>
        <a:p>
          <a:endParaRPr lang="ru-RU"/>
        </a:p>
      </dgm:t>
    </dgm:pt>
    <dgm:pt modelId="{82F7044D-F5ED-4241-B2A9-93077E351115}">
      <dgm:prSet phldrT="[Текст]"/>
      <dgm:spPr>
        <a:solidFill>
          <a:schemeClr val="accent3">
            <a:lumMod val="75000"/>
          </a:schemeClr>
        </a:solidFill>
      </dgm:spPr>
      <dgm:t>
        <a:bodyPr/>
        <a:lstStyle/>
        <a:p>
          <a:r>
            <a:rPr lang="en-US" dirty="0" err="1" smtClean="0"/>
            <a:t>ScienceDirect</a:t>
          </a:r>
          <a:endParaRPr lang="ru-RU" dirty="0"/>
        </a:p>
      </dgm:t>
    </dgm:pt>
    <dgm:pt modelId="{F97E2822-E9C3-4E50-86F9-AF2ADC48B2E7}" type="parTrans" cxnId="{2CA912B0-CE71-445F-9DA8-4F3078F0283F}">
      <dgm:prSet/>
      <dgm:spPr/>
      <dgm:t>
        <a:bodyPr/>
        <a:lstStyle/>
        <a:p>
          <a:endParaRPr lang="ru-RU"/>
        </a:p>
      </dgm:t>
    </dgm:pt>
    <dgm:pt modelId="{29255F3B-B296-41C4-B424-CF7126C2690A}" type="sibTrans" cxnId="{2CA912B0-CE71-445F-9DA8-4F3078F0283F}">
      <dgm:prSet/>
      <dgm:spPr/>
      <dgm:t>
        <a:bodyPr/>
        <a:lstStyle/>
        <a:p>
          <a:endParaRPr lang="ru-RU"/>
        </a:p>
      </dgm:t>
    </dgm:pt>
    <dgm:pt modelId="{2D13CA65-DD77-421C-A9EA-6BD074EB7B03}">
      <dgm:prSet phldrT="[Текст]"/>
      <dgm:spPr>
        <a:solidFill>
          <a:schemeClr val="accent1">
            <a:lumMod val="50000"/>
          </a:schemeClr>
        </a:solidFill>
      </dgm:spPr>
      <dgm:t>
        <a:bodyPr/>
        <a:lstStyle/>
        <a:p>
          <a:r>
            <a:rPr lang="en-US" dirty="0" smtClean="0"/>
            <a:t>SCOPUS	</a:t>
          </a:r>
          <a:endParaRPr lang="ru-RU" dirty="0"/>
        </a:p>
      </dgm:t>
    </dgm:pt>
    <dgm:pt modelId="{2003BA8D-AA95-4566-A83A-374BB64D423F}" type="parTrans" cxnId="{5BBB1300-6FC4-4B4E-A66F-EE63DCFC530B}">
      <dgm:prSet/>
      <dgm:spPr/>
      <dgm:t>
        <a:bodyPr/>
        <a:lstStyle/>
        <a:p>
          <a:endParaRPr lang="ru-RU"/>
        </a:p>
      </dgm:t>
    </dgm:pt>
    <dgm:pt modelId="{968BE466-99B1-4043-A340-A0073655AC27}" type="sibTrans" cxnId="{5BBB1300-6FC4-4B4E-A66F-EE63DCFC530B}">
      <dgm:prSet/>
      <dgm:spPr/>
      <dgm:t>
        <a:bodyPr/>
        <a:lstStyle/>
        <a:p>
          <a:endParaRPr lang="ru-RU"/>
        </a:p>
      </dgm:t>
    </dgm:pt>
    <dgm:pt modelId="{F0FC7901-40C2-48A5-BA20-21397605138A}">
      <dgm:prSet phldrT="[Текст]"/>
      <dgm:spPr/>
      <dgm:t>
        <a:bodyPr/>
        <a:lstStyle/>
        <a:p>
          <a:r>
            <a:rPr lang="en-US" dirty="0" err="1" smtClean="0"/>
            <a:t>SciVal</a:t>
          </a:r>
          <a:endParaRPr lang="ru-RU" dirty="0"/>
        </a:p>
      </dgm:t>
    </dgm:pt>
    <dgm:pt modelId="{CB323973-31C6-4AB8-8621-900073AB27B9}" type="parTrans" cxnId="{61DE6143-FF9E-4470-8C02-0C94F24F5BE0}">
      <dgm:prSet/>
      <dgm:spPr/>
      <dgm:t>
        <a:bodyPr/>
        <a:lstStyle/>
        <a:p>
          <a:endParaRPr lang="ru-RU"/>
        </a:p>
      </dgm:t>
    </dgm:pt>
    <dgm:pt modelId="{5636160C-BAA6-40A5-B2D0-00BABDBD1107}" type="sibTrans" cxnId="{61DE6143-FF9E-4470-8C02-0C94F24F5BE0}">
      <dgm:prSet/>
      <dgm:spPr/>
      <dgm:t>
        <a:bodyPr/>
        <a:lstStyle/>
        <a:p>
          <a:endParaRPr lang="ru-RU"/>
        </a:p>
      </dgm:t>
    </dgm:pt>
    <dgm:pt modelId="{31D34159-1930-40A9-ABF0-936F418795C1}">
      <dgm:prSet phldrT="[Текст]"/>
      <dgm:spPr>
        <a:solidFill>
          <a:schemeClr val="accent5">
            <a:lumMod val="75000"/>
          </a:schemeClr>
        </a:solidFill>
      </dgm:spPr>
      <dgm:t>
        <a:bodyPr/>
        <a:lstStyle/>
        <a:p>
          <a:r>
            <a:rPr lang="en-US" dirty="0" smtClean="0"/>
            <a:t>Application</a:t>
          </a:r>
          <a:endParaRPr lang="ru-RU" dirty="0"/>
        </a:p>
      </dgm:t>
    </dgm:pt>
    <dgm:pt modelId="{D2E5B5BE-9841-4B06-890D-6CF85FB12991}" type="parTrans" cxnId="{1FE00A8F-0A66-44FC-B58C-780E968437DD}">
      <dgm:prSet/>
      <dgm:spPr/>
      <dgm:t>
        <a:bodyPr/>
        <a:lstStyle/>
        <a:p>
          <a:endParaRPr lang="ru-RU"/>
        </a:p>
      </dgm:t>
    </dgm:pt>
    <dgm:pt modelId="{728B205E-07D6-4326-BD49-E838F67F17E7}" type="sibTrans" cxnId="{1FE00A8F-0A66-44FC-B58C-780E968437DD}">
      <dgm:prSet/>
      <dgm:spPr/>
      <dgm:t>
        <a:bodyPr/>
        <a:lstStyle/>
        <a:p>
          <a:endParaRPr lang="ru-RU"/>
        </a:p>
      </dgm:t>
    </dgm:pt>
    <dgm:pt modelId="{C679F341-A36A-4FC3-90BC-3B0A20DF5FBE}">
      <dgm:prSet phldrT="[Текст]"/>
      <dgm:spPr/>
      <dgm:t>
        <a:bodyPr/>
        <a:lstStyle/>
        <a:p>
          <a:r>
            <a:rPr lang="en-US" dirty="0" smtClean="0"/>
            <a:t>SCIMAGO</a:t>
          </a:r>
          <a:endParaRPr lang="ru-RU" dirty="0"/>
        </a:p>
      </dgm:t>
    </dgm:pt>
    <dgm:pt modelId="{A2759356-2685-47F8-9253-7061E44845F6}" type="parTrans" cxnId="{FE9E4473-80E0-4A79-B4A8-20F6ACC3894B}">
      <dgm:prSet/>
      <dgm:spPr/>
      <dgm:t>
        <a:bodyPr/>
        <a:lstStyle/>
        <a:p>
          <a:endParaRPr lang="ru-RU"/>
        </a:p>
      </dgm:t>
    </dgm:pt>
    <dgm:pt modelId="{8E8A461E-16EA-4D7E-8753-D9746A146505}" type="sibTrans" cxnId="{FE9E4473-80E0-4A79-B4A8-20F6ACC3894B}">
      <dgm:prSet/>
      <dgm:spPr/>
      <dgm:t>
        <a:bodyPr/>
        <a:lstStyle/>
        <a:p>
          <a:endParaRPr lang="ru-RU"/>
        </a:p>
      </dgm:t>
    </dgm:pt>
    <dgm:pt modelId="{81769B1C-2A54-4780-8333-229ED2F914EE}">
      <dgm:prSet phldrT="[Текст]"/>
      <dgm:spPr>
        <a:solidFill>
          <a:srgbClr val="CED93D"/>
        </a:solidFill>
      </dgm:spPr>
      <dgm:t>
        <a:bodyPr/>
        <a:lstStyle/>
        <a:p>
          <a:r>
            <a:rPr lang="en-US" dirty="0" smtClean="0"/>
            <a:t>Services</a:t>
          </a:r>
          <a:endParaRPr lang="ru-RU" dirty="0"/>
        </a:p>
      </dgm:t>
    </dgm:pt>
    <dgm:pt modelId="{803D4850-7EBA-4DF6-A5FE-193B96B11494}" type="parTrans" cxnId="{9CF4CF9A-367D-42DF-915F-1BCEE2B9A78C}">
      <dgm:prSet/>
      <dgm:spPr/>
      <dgm:t>
        <a:bodyPr/>
        <a:lstStyle/>
        <a:p>
          <a:endParaRPr lang="ru-RU"/>
        </a:p>
      </dgm:t>
    </dgm:pt>
    <dgm:pt modelId="{6C8D6F0C-B42B-4C74-B5B1-B703DB434344}" type="sibTrans" cxnId="{9CF4CF9A-367D-42DF-915F-1BCEE2B9A78C}">
      <dgm:prSet/>
      <dgm:spPr/>
      <dgm:t>
        <a:bodyPr/>
        <a:lstStyle/>
        <a:p>
          <a:endParaRPr lang="ru-RU"/>
        </a:p>
      </dgm:t>
    </dgm:pt>
    <dgm:pt modelId="{20C68450-DC31-4EB8-A84B-8C09F21F3CDE}" type="pres">
      <dgm:prSet presAssocID="{E7ADDCB7-668C-4051-BE65-3E5F785CD613}" presName="Name0" presStyleCnt="0">
        <dgm:presLayoutVars>
          <dgm:chMax val="1"/>
          <dgm:chPref val="1"/>
          <dgm:dir/>
          <dgm:animOne val="branch"/>
          <dgm:animLvl val="lvl"/>
        </dgm:presLayoutVars>
      </dgm:prSet>
      <dgm:spPr/>
      <dgm:t>
        <a:bodyPr/>
        <a:lstStyle/>
        <a:p>
          <a:endParaRPr lang="ru-RU"/>
        </a:p>
      </dgm:t>
    </dgm:pt>
    <dgm:pt modelId="{141F6356-2C79-4464-8709-B691EB48DCDE}" type="pres">
      <dgm:prSet presAssocID="{37315DE3-67E2-4242-A325-12DCB6F90ED7}" presName="Parent" presStyleLbl="node0" presStyleIdx="0" presStyleCnt="1">
        <dgm:presLayoutVars>
          <dgm:chMax val="6"/>
          <dgm:chPref val="6"/>
        </dgm:presLayoutVars>
      </dgm:prSet>
      <dgm:spPr/>
      <dgm:t>
        <a:bodyPr/>
        <a:lstStyle/>
        <a:p>
          <a:endParaRPr lang="ru-RU"/>
        </a:p>
      </dgm:t>
    </dgm:pt>
    <dgm:pt modelId="{FE3E3C71-A3DB-43EA-9B7A-9B2DC20D0D0F}" type="pres">
      <dgm:prSet presAssocID="{82F7044D-F5ED-4241-B2A9-93077E351115}" presName="Accent1" presStyleCnt="0"/>
      <dgm:spPr/>
    </dgm:pt>
    <dgm:pt modelId="{7A1D8A3F-94EF-4D8E-AF3E-F469FF8B3835}" type="pres">
      <dgm:prSet presAssocID="{82F7044D-F5ED-4241-B2A9-93077E351115}" presName="Accent" presStyleLbl="bgShp" presStyleIdx="0" presStyleCnt="6"/>
      <dgm:spPr/>
    </dgm:pt>
    <dgm:pt modelId="{BA056E5A-C479-429E-BB84-CF526EEA2A64}" type="pres">
      <dgm:prSet presAssocID="{82F7044D-F5ED-4241-B2A9-93077E351115}" presName="Child1" presStyleLbl="node1" presStyleIdx="0" presStyleCnt="6">
        <dgm:presLayoutVars>
          <dgm:chMax val="0"/>
          <dgm:chPref val="0"/>
          <dgm:bulletEnabled val="1"/>
        </dgm:presLayoutVars>
      </dgm:prSet>
      <dgm:spPr/>
      <dgm:t>
        <a:bodyPr/>
        <a:lstStyle/>
        <a:p>
          <a:endParaRPr lang="ru-RU"/>
        </a:p>
      </dgm:t>
    </dgm:pt>
    <dgm:pt modelId="{578A1993-33ED-4441-B235-5529894ED585}" type="pres">
      <dgm:prSet presAssocID="{2D13CA65-DD77-421C-A9EA-6BD074EB7B03}" presName="Accent2" presStyleCnt="0"/>
      <dgm:spPr/>
    </dgm:pt>
    <dgm:pt modelId="{25C5D058-9F75-4C15-9556-754E62C57345}" type="pres">
      <dgm:prSet presAssocID="{2D13CA65-DD77-421C-A9EA-6BD074EB7B03}" presName="Accent" presStyleLbl="bgShp" presStyleIdx="1" presStyleCnt="6"/>
      <dgm:spPr/>
    </dgm:pt>
    <dgm:pt modelId="{BD1B05D6-3F97-49B3-9CD2-556788AFA7D5}" type="pres">
      <dgm:prSet presAssocID="{2D13CA65-DD77-421C-A9EA-6BD074EB7B03}" presName="Child2" presStyleLbl="node1" presStyleIdx="1" presStyleCnt="6">
        <dgm:presLayoutVars>
          <dgm:chMax val="0"/>
          <dgm:chPref val="0"/>
          <dgm:bulletEnabled val="1"/>
        </dgm:presLayoutVars>
      </dgm:prSet>
      <dgm:spPr/>
      <dgm:t>
        <a:bodyPr/>
        <a:lstStyle/>
        <a:p>
          <a:endParaRPr lang="ru-RU"/>
        </a:p>
      </dgm:t>
    </dgm:pt>
    <dgm:pt modelId="{2ABC7433-C7BE-479A-BC32-23AA1E581BBB}" type="pres">
      <dgm:prSet presAssocID="{F0FC7901-40C2-48A5-BA20-21397605138A}" presName="Accent3" presStyleCnt="0"/>
      <dgm:spPr/>
    </dgm:pt>
    <dgm:pt modelId="{12A6A7F4-0884-491D-B5A4-DC9338F1EAFD}" type="pres">
      <dgm:prSet presAssocID="{F0FC7901-40C2-48A5-BA20-21397605138A}" presName="Accent" presStyleLbl="bgShp" presStyleIdx="2" presStyleCnt="6"/>
      <dgm:spPr/>
    </dgm:pt>
    <dgm:pt modelId="{62B94782-2CFD-499E-85A3-6342B7BA6417}" type="pres">
      <dgm:prSet presAssocID="{F0FC7901-40C2-48A5-BA20-21397605138A}" presName="Child3" presStyleLbl="node1" presStyleIdx="2" presStyleCnt="6" custScaleX="163639" custScaleY="168940" custLinFactX="11715" custLinFactNeighborX="100000" custLinFactNeighborY="26377">
        <dgm:presLayoutVars>
          <dgm:chMax val="0"/>
          <dgm:chPref val="0"/>
          <dgm:bulletEnabled val="1"/>
        </dgm:presLayoutVars>
      </dgm:prSet>
      <dgm:spPr/>
      <dgm:t>
        <a:bodyPr/>
        <a:lstStyle/>
        <a:p>
          <a:endParaRPr lang="ru-RU"/>
        </a:p>
      </dgm:t>
    </dgm:pt>
    <dgm:pt modelId="{44E80E19-6342-4D76-90D4-F6DB7D301627}" type="pres">
      <dgm:prSet presAssocID="{31D34159-1930-40A9-ABF0-936F418795C1}" presName="Accent4" presStyleCnt="0"/>
      <dgm:spPr/>
    </dgm:pt>
    <dgm:pt modelId="{CCEA6FED-E3EA-4EF6-9399-32571E801A1E}" type="pres">
      <dgm:prSet presAssocID="{31D34159-1930-40A9-ABF0-936F418795C1}" presName="Accent" presStyleLbl="bgShp" presStyleIdx="3" presStyleCnt="6"/>
      <dgm:spPr/>
    </dgm:pt>
    <dgm:pt modelId="{72D76F54-8FF7-4C86-A9FD-9B4A70EED229}" type="pres">
      <dgm:prSet presAssocID="{31D34159-1930-40A9-ABF0-936F418795C1}" presName="Child4" presStyleLbl="node1" presStyleIdx="3" presStyleCnt="6">
        <dgm:presLayoutVars>
          <dgm:chMax val="0"/>
          <dgm:chPref val="0"/>
          <dgm:bulletEnabled val="1"/>
        </dgm:presLayoutVars>
      </dgm:prSet>
      <dgm:spPr/>
      <dgm:t>
        <a:bodyPr/>
        <a:lstStyle/>
        <a:p>
          <a:endParaRPr lang="ru-RU"/>
        </a:p>
      </dgm:t>
    </dgm:pt>
    <dgm:pt modelId="{16BFB3A6-5284-469F-BEAB-A749AED60945}" type="pres">
      <dgm:prSet presAssocID="{C679F341-A36A-4FC3-90BC-3B0A20DF5FBE}" presName="Accent5" presStyleCnt="0"/>
      <dgm:spPr/>
    </dgm:pt>
    <dgm:pt modelId="{C74D8577-37E0-461F-8D45-A313D184B6E3}" type="pres">
      <dgm:prSet presAssocID="{C679F341-A36A-4FC3-90BC-3B0A20DF5FBE}" presName="Accent" presStyleLbl="bgShp" presStyleIdx="4" presStyleCnt="6"/>
      <dgm:spPr/>
    </dgm:pt>
    <dgm:pt modelId="{AB52287E-A9A1-4A87-B3A8-0A1D2BEC0472}" type="pres">
      <dgm:prSet presAssocID="{C679F341-A36A-4FC3-90BC-3B0A20DF5FBE}" presName="Child5" presStyleLbl="node1" presStyleIdx="4" presStyleCnt="6" custLinFactX="-89" custLinFactNeighborX="-100000" custLinFactNeighborY="48863">
        <dgm:presLayoutVars>
          <dgm:chMax val="0"/>
          <dgm:chPref val="0"/>
          <dgm:bulletEnabled val="1"/>
        </dgm:presLayoutVars>
      </dgm:prSet>
      <dgm:spPr/>
      <dgm:t>
        <a:bodyPr/>
        <a:lstStyle/>
        <a:p>
          <a:endParaRPr lang="ru-RU"/>
        </a:p>
      </dgm:t>
    </dgm:pt>
    <dgm:pt modelId="{FC5CFFAD-B92B-4594-B2C1-0960C201AC69}" type="pres">
      <dgm:prSet presAssocID="{81769B1C-2A54-4780-8333-229ED2F914EE}" presName="Accent6" presStyleCnt="0"/>
      <dgm:spPr/>
    </dgm:pt>
    <dgm:pt modelId="{9D084388-9B8F-40E9-9EB9-69AD9A88293F}" type="pres">
      <dgm:prSet presAssocID="{81769B1C-2A54-4780-8333-229ED2F914EE}" presName="Accent" presStyleLbl="bgShp" presStyleIdx="5" presStyleCnt="6"/>
      <dgm:spPr/>
    </dgm:pt>
    <dgm:pt modelId="{1DA3C673-E3CC-439D-9F8D-053E1B9C9C48}" type="pres">
      <dgm:prSet presAssocID="{81769B1C-2A54-4780-8333-229ED2F914EE}" presName="Child6" presStyleLbl="node1" presStyleIdx="5" presStyleCnt="6">
        <dgm:presLayoutVars>
          <dgm:chMax val="0"/>
          <dgm:chPref val="0"/>
          <dgm:bulletEnabled val="1"/>
        </dgm:presLayoutVars>
      </dgm:prSet>
      <dgm:spPr/>
      <dgm:t>
        <a:bodyPr/>
        <a:lstStyle/>
        <a:p>
          <a:endParaRPr lang="ru-RU"/>
        </a:p>
      </dgm:t>
    </dgm:pt>
  </dgm:ptLst>
  <dgm:cxnLst>
    <dgm:cxn modelId="{A3B08533-BA64-4188-9C59-D01276213897}" type="presOf" srcId="{37315DE3-67E2-4242-A325-12DCB6F90ED7}" destId="{141F6356-2C79-4464-8709-B691EB48DCDE}" srcOrd="0" destOrd="0" presId="urn:microsoft.com/office/officeart/2011/layout/HexagonRadial"/>
    <dgm:cxn modelId="{2CA912B0-CE71-445F-9DA8-4F3078F0283F}" srcId="{37315DE3-67E2-4242-A325-12DCB6F90ED7}" destId="{82F7044D-F5ED-4241-B2A9-93077E351115}" srcOrd="0" destOrd="0" parTransId="{F97E2822-E9C3-4E50-86F9-AF2ADC48B2E7}" sibTransId="{29255F3B-B296-41C4-B424-CF7126C2690A}"/>
    <dgm:cxn modelId="{9CF4CF9A-367D-42DF-915F-1BCEE2B9A78C}" srcId="{37315DE3-67E2-4242-A325-12DCB6F90ED7}" destId="{81769B1C-2A54-4780-8333-229ED2F914EE}" srcOrd="5" destOrd="0" parTransId="{803D4850-7EBA-4DF6-A5FE-193B96B11494}" sibTransId="{6C8D6F0C-B42B-4C74-B5B1-B703DB434344}"/>
    <dgm:cxn modelId="{E768AF3C-3728-4755-9773-51F03024BD74}" srcId="{E7ADDCB7-668C-4051-BE65-3E5F785CD613}" destId="{37315DE3-67E2-4242-A325-12DCB6F90ED7}" srcOrd="0" destOrd="0" parTransId="{823786BE-77F5-4660-BBE0-89DD0882A238}" sibTransId="{A9D24734-2A74-4412-BC10-958054C49D8B}"/>
    <dgm:cxn modelId="{DE9FD35E-F162-4A05-965E-5E8919D80122}" type="presOf" srcId="{82F7044D-F5ED-4241-B2A9-93077E351115}" destId="{BA056E5A-C479-429E-BB84-CF526EEA2A64}" srcOrd="0" destOrd="0" presId="urn:microsoft.com/office/officeart/2011/layout/HexagonRadial"/>
    <dgm:cxn modelId="{7F2A6486-3F3D-4EC3-981D-89714DF17CD3}" type="presOf" srcId="{F0FC7901-40C2-48A5-BA20-21397605138A}" destId="{62B94782-2CFD-499E-85A3-6342B7BA6417}" srcOrd="0" destOrd="0" presId="urn:microsoft.com/office/officeart/2011/layout/HexagonRadial"/>
    <dgm:cxn modelId="{5E4408B1-4458-405D-B885-7C08DC0D3D25}" type="presOf" srcId="{31D34159-1930-40A9-ABF0-936F418795C1}" destId="{72D76F54-8FF7-4C86-A9FD-9B4A70EED229}" srcOrd="0" destOrd="0" presId="urn:microsoft.com/office/officeart/2011/layout/HexagonRadial"/>
    <dgm:cxn modelId="{764B9C4B-58F2-482E-A7F5-A636F7BAC136}" type="presOf" srcId="{C679F341-A36A-4FC3-90BC-3B0A20DF5FBE}" destId="{AB52287E-A9A1-4A87-B3A8-0A1D2BEC0472}" srcOrd="0" destOrd="0" presId="urn:microsoft.com/office/officeart/2011/layout/HexagonRadial"/>
    <dgm:cxn modelId="{1FE00A8F-0A66-44FC-B58C-780E968437DD}" srcId="{37315DE3-67E2-4242-A325-12DCB6F90ED7}" destId="{31D34159-1930-40A9-ABF0-936F418795C1}" srcOrd="3" destOrd="0" parTransId="{D2E5B5BE-9841-4B06-890D-6CF85FB12991}" sibTransId="{728B205E-07D6-4326-BD49-E838F67F17E7}"/>
    <dgm:cxn modelId="{61DE6143-FF9E-4470-8C02-0C94F24F5BE0}" srcId="{37315DE3-67E2-4242-A325-12DCB6F90ED7}" destId="{F0FC7901-40C2-48A5-BA20-21397605138A}" srcOrd="2" destOrd="0" parTransId="{CB323973-31C6-4AB8-8621-900073AB27B9}" sibTransId="{5636160C-BAA6-40A5-B2D0-00BABDBD1107}"/>
    <dgm:cxn modelId="{2B8F1098-17AB-4937-A56B-656B13F5E4B7}" type="presOf" srcId="{81769B1C-2A54-4780-8333-229ED2F914EE}" destId="{1DA3C673-E3CC-439D-9F8D-053E1B9C9C48}" srcOrd="0" destOrd="0" presId="urn:microsoft.com/office/officeart/2011/layout/HexagonRadial"/>
    <dgm:cxn modelId="{05CC8FEF-EB22-4B85-9E62-3528D99720DD}" type="presOf" srcId="{E7ADDCB7-668C-4051-BE65-3E5F785CD613}" destId="{20C68450-DC31-4EB8-A84B-8C09F21F3CDE}" srcOrd="0" destOrd="0" presId="urn:microsoft.com/office/officeart/2011/layout/HexagonRadial"/>
    <dgm:cxn modelId="{F0FE0FA0-B7E8-4395-A103-A44A64494E7A}" type="presOf" srcId="{2D13CA65-DD77-421C-A9EA-6BD074EB7B03}" destId="{BD1B05D6-3F97-49B3-9CD2-556788AFA7D5}" srcOrd="0" destOrd="0" presId="urn:microsoft.com/office/officeart/2011/layout/HexagonRadial"/>
    <dgm:cxn modelId="{FE9E4473-80E0-4A79-B4A8-20F6ACC3894B}" srcId="{37315DE3-67E2-4242-A325-12DCB6F90ED7}" destId="{C679F341-A36A-4FC3-90BC-3B0A20DF5FBE}" srcOrd="4" destOrd="0" parTransId="{A2759356-2685-47F8-9253-7061E44845F6}" sibTransId="{8E8A461E-16EA-4D7E-8753-D9746A146505}"/>
    <dgm:cxn modelId="{5BBB1300-6FC4-4B4E-A66F-EE63DCFC530B}" srcId="{37315DE3-67E2-4242-A325-12DCB6F90ED7}" destId="{2D13CA65-DD77-421C-A9EA-6BD074EB7B03}" srcOrd="1" destOrd="0" parTransId="{2003BA8D-AA95-4566-A83A-374BB64D423F}" sibTransId="{968BE466-99B1-4043-A340-A0073655AC27}"/>
    <dgm:cxn modelId="{1ACFA985-73FC-4E15-9124-7DE20144A713}" type="presParOf" srcId="{20C68450-DC31-4EB8-A84B-8C09F21F3CDE}" destId="{141F6356-2C79-4464-8709-B691EB48DCDE}" srcOrd="0" destOrd="0" presId="urn:microsoft.com/office/officeart/2011/layout/HexagonRadial"/>
    <dgm:cxn modelId="{E6BC3BB5-9EE3-49BB-93B8-946FB892B216}" type="presParOf" srcId="{20C68450-DC31-4EB8-A84B-8C09F21F3CDE}" destId="{FE3E3C71-A3DB-43EA-9B7A-9B2DC20D0D0F}" srcOrd="1" destOrd="0" presId="urn:microsoft.com/office/officeart/2011/layout/HexagonRadial"/>
    <dgm:cxn modelId="{1B3C69C1-DCF9-4324-B70B-353A97CCC642}" type="presParOf" srcId="{FE3E3C71-A3DB-43EA-9B7A-9B2DC20D0D0F}" destId="{7A1D8A3F-94EF-4D8E-AF3E-F469FF8B3835}" srcOrd="0" destOrd="0" presId="urn:microsoft.com/office/officeart/2011/layout/HexagonRadial"/>
    <dgm:cxn modelId="{6C34B069-CA84-49F3-94DA-A4581C565BC8}" type="presParOf" srcId="{20C68450-DC31-4EB8-A84B-8C09F21F3CDE}" destId="{BA056E5A-C479-429E-BB84-CF526EEA2A64}" srcOrd="2" destOrd="0" presId="urn:microsoft.com/office/officeart/2011/layout/HexagonRadial"/>
    <dgm:cxn modelId="{A36CF2ED-8679-4748-878E-CF9CFB3F5E9B}" type="presParOf" srcId="{20C68450-DC31-4EB8-A84B-8C09F21F3CDE}" destId="{578A1993-33ED-4441-B235-5529894ED585}" srcOrd="3" destOrd="0" presId="urn:microsoft.com/office/officeart/2011/layout/HexagonRadial"/>
    <dgm:cxn modelId="{1F204F3E-E6CA-4431-818B-EE5A6989240A}" type="presParOf" srcId="{578A1993-33ED-4441-B235-5529894ED585}" destId="{25C5D058-9F75-4C15-9556-754E62C57345}" srcOrd="0" destOrd="0" presId="urn:microsoft.com/office/officeart/2011/layout/HexagonRadial"/>
    <dgm:cxn modelId="{1174E26D-DF71-4683-93EA-31BD9D47D3EA}" type="presParOf" srcId="{20C68450-DC31-4EB8-A84B-8C09F21F3CDE}" destId="{BD1B05D6-3F97-49B3-9CD2-556788AFA7D5}" srcOrd="4" destOrd="0" presId="urn:microsoft.com/office/officeart/2011/layout/HexagonRadial"/>
    <dgm:cxn modelId="{A66E8550-1DEC-4A73-BF50-6F0B4C4B728F}" type="presParOf" srcId="{20C68450-DC31-4EB8-A84B-8C09F21F3CDE}" destId="{2ABC7433-C7BE-479A-BC32-23AA1E581BBB}" srcOrd="5" destOrd="0" presId="urn:microsoft.com/office/officeart/2011/layout/HexagonRadial"/>
    <dgm:cxn modelId="{655DA092-BEA9-46F9-881C-B6115FDCAF68}" type="presParOf" srcId="{2ABC7433-C7BE-479A-BC32-23AA1E581BBB}" destId="{12A6A7F4-0884-491D-B5A4-DC9338F1EAFD}" srcOrd="0" destOrd="0" presId="urn:microsoft.com/office/officeart/2011/layout/HexagonRadial"/>
    <dgm:cxn modelId="{E7E30DBD-EF02-4458-9BFF-E1797FFB0DFB}" type="presParOf" srcId="{20C68450-DC31-4EB8-A84B-8C09F21F3CDE}" destId="{62B94782-2CFD-499E-85A3-6342B7BA6417}" srcOrd="6" destOrd="0" presId="urn:microsoft.com/office/officeart/2011/layout/HexagonRadial"/>
    <dgm:cxn modelId="{A91EEFA1-66D5-46DB-81C7-08770EB24570}" type="presParOf" srcId="{20C68450-DC31-4EB8-A84B-8C09F21F3CDE}" destId="{44E80E19-6342-4D76-90D4-F6DB7D301627}" srcOrd="7" destOrd="0" presId="urn:microsoft.com/office/officeart/2011/layout/HexagonRadial"/>
    <dgm:cxn modelId="{82E29A7E-1418-46F2-BAC0-4AF6E3352F0F}" type="presParOf" srcId="{44E80E19-6342-4D76-90D4-F6DB7D301627}" destId="{CCEA6FED-E3EA-4EF6-9399-32571E801A1E}" srcOrd="0" destOrd="0" presId="urn:microsoft.com/office/officeart/2011/layout/HexagonRadial"/>
    <dgm:cxn modelId="{0B3EEA5C-4834-45BF-8784-99F228E4FD17}" type="presParOf" srcId="{20C68450-DC31-4EB8-A84B-8C09F21F3CDE}" destId="{72D76F54-8FF7-4C86-A9FD-9B4A70EED229}" srcOrd="8" destOrd="0" presId="urn:microsoft.com/office/officeart/2011/layout/HexagonRadial"/>
    <dgm:cxn modelId="{9C4AB8AE-6234-4A98-82C7-52B726C8983D}" type="presParOf" srcId="{20C68450-DC31-4EB8-A84B-8C09F21F3CDE}" destId="{16BFB3A6-5284-469F-BEAB-A749AED60945}" srcOrd="9" destOrd="0" presId="urn:microsoft.com/office/officeart/2011/layout/HexagonRadial"/>
    <dgm:cxn modelId="{EE35C861-E57E-4DDE-B982-C8446BB0D2C2}" type="presParOf" srcId="{16BFB3A6-5284-469F-BEAB-A749AED60945}" destId="{C74D8577-37E0-461F-8D45-A313D184B6E3}" srcOrd="0" destOrd="0" presId="urn:microsoft.com/office/officeart/2011/layout/HexagonRadial"/>
    <dgm:cxn modelId="{D8908E76-47B8-4009-835C-6850BABD0B3D}" type="presParOf" srcId="{20C68450-DC31-4EB8-A84B-8C09F21F3CDE}" destId="{AB52287E-A9A1-4A87-B3A8-0A1D2BEC0472}" srcOrd="10" destOrd="0" presId="urn:microsoft.com/office/officeart/2011/layout/HexagonRadial"/>
    <dgm:cxn modelId="{11D7B54F-8262-4578-BB1E-98CEB303CD5C}" type="presParOf" srcId="{20C68450-DC31-4EB8-A84B-8C09F21F3CDE}" destId="{FC5CFFAD-B92B-4594-B2C1-0960C201AC69}" srcOrd="11" destOrd="0" presId="urn:microsoft.com/office/officeart/2011/layout/HexagonRadial"/>
    <dgm:cxn modelId="{D3E4D17C-96C1-4304-B4BC-241F275715F2}" type="presParOf" srcId="{FC5CFFAD-B92B-4594-B2C1-0960C201AC69}" destId="{9D084388-9B8F-40E9-9EB9-69AD9A88293F}" srcOrd="0" destOrd="0" presId="urn:microsoft.com/office/officeart/2011/layout/HexagonRadial"/>
    <dgm:cxn modelId="{0F55D057-396C-48A9-B869-E983007F5AF4}" type="presParOf" srcId="{20C68450-DC31-4EB8-A84B-8C09F21F3CDE}" destId="{1DA3C673-E3CC-439D-9F8D-053E1B9C9C4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1C5B0-E207-4CF0-B375-C8BC03C353DA}">
      <dsp:nvSpPr>
        <dsp:cNvPr id="0" name=""/>
        <dsp:cNvSpPr/>
      </dsp:nvSpPr>
      <dsp:spPr>
        <a:xfrm>
          <a:off x="4650732" y="0"/>
          <a:ext cx="1235945" cy="34750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uk-UA" sz="1200" kern="1200" dirty="0" smtClean="0"/>
            <a:t>Повнотекстова </a:t>
          </a:r>
          <a:r>
            <a:rPr lang="uk-UA" sz="1200" kern="1200" dirty="0" err="1" smtClean="0"/>
            <a:t>інформаційнна</a:t>
          </a:r>
          <a:r>
            <a:rPr lang="uk-UA" sz="1200" kern="1200" dirty="0" smtClean="0"/>
            <a:t> система</a:t>
          </a:r>
          <a:endParaRPr lang="ru-RU" sz="1200" kern="1200" dirty="0"/>
        </a:p>
      </dsp:txBody>
      <dsp:txXfrm>
        <a:off x="4650732" y="0"/>
        <a:ext cx="1235945" cy="1042511"/>
      </dsp:txXfrm>
    </dsp:sp>
    <dsp:sp modelId="{225F0E7D-B6C8-4A9B-910C-244C4A156623}">
      <dsp:nvSpPr>
        <dsp:cNvPr id="0" name=""/>
        <dsp:cNvSpPr/>
      </dsp:nvSpPr>
      <dsp:spPr>
        <a:xfrm>
          <a:off x="3303395" y="0"/>
          <a:ext cx="1235945" cy="34750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uk-UA" sz="1200" kern="1200" dirty="0" smtClean="0"/>
            <a:t>Галузева </a:t>
          </a:r>
          <a:r>
            <a:rPr lang="uk-UA" sz="1200" kern="1200" dirty="0" err="1" smtClean="0"/>
            <a:t>н.м</a:t>
          </a:r>
          <a:r>
            <a:rPr lang="uk-UA" sz="1200" kern="1200" dirty="0" smtClean="0"/>
            <a:t>. БД</a:t>
          </a:r>
          <a:endParaRPr lang="ru-RU" sz="1200" kern="1200" dirty="0"/>
        </a:p>
      </dsp:txBody>
      <dsp:txXfrm>
        <a:off x="3303395" y="0"/>
        <a:ext cx="1235945" cy="1042511"/>
      </dsp:txXfrm>
    </dsp:sp>
    <dsp:sp modelId="{BEA41F7A-3148-4F68-BEFC-71496DFED416}">
      <dsp:nvSpPr>
        <dsp:cNvPr id="0" name=""/>
        <dsp:cNvSpPr/>
      </dsp:nvSpPr>
      <dsp:spPr>
        <a:xfrm>
          <a:off x="1861458" y="0"/>
          <a:ext cx="1235945" cy="34750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err="1" smtClean="0"/>
            <a:t>Ун</a:t>
          </a:r>
          <a:r>
            <a:rPr lang="uk-UA" sz="1200" kern="1200" dirty="0" err="1" smtClean="0"/>
            <a:t>іверсальна</a:t>
          </a:r>
          <a:r>
            <a:rPr lang="ru-RU" sz="1200" kern="1200" dirty="0" smtClean="0"/>
            <a:t> </a:t>
          </a:r>
          <a:r>
            <a:rPr lang="ru-RU" sz="1200" kern="1200" dirty="0" err="1" smtClean="0"/>
            <a:t>н.м</a:t>
          </a:r>
          <a:r>
            <a:rPr lang="ru-RU" sz="1200" kern="1200" dirty="0" smtClean="0"/>
            <a:t>. БД</a:t>
          </a:r>
          <a:endParaRPr lang="ru-RU" sz="1200" kern="1200" dirty="0"/>
        </a:p>
      </dsp:txBody>
      <dsp:txXfrm>
        <a:off x="1861458" y="0"/>
        <a:ext cx="1235945" cy="1042511"/>
      </dsp:txXfrm>
    </dsp:sp>
    <dsp:sp modelId="{36B53E69-6CBF-4FE3-8F7F-EDB7C9B275A7}">
      <dsp:nvSpPr>
        <dsp:cNvPr id="0" name=""/>
        <dsp:cNvSpPr/>
      </dsp:nvSpPr>
      <dsp:spPr>
        <a:xfrm>
          <a:off x="419522" y="0"/>
          <a:ext cx="1235945" cy="34750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Site</a:t>
          </a:r>
          <a:endParaRPr lang="ru-RU" sz="1200" kern="1200" dirty="0"/>
        </a:p>
      </dsp:txBody>
      <dsp:txXfrm>
        <a:off x="419522" y="0"/>
        <a:ext cx="1235945" cy="1042511"/>
      </dsp:txXfrm>
    </dsp:sp>
    <dsp:sp modelId="{16CEC854-8AF2-4682-82D7-D58CA047FD8C}">
      <dsp:nvSpPr>
        <dsp:cNvPr id="0" name=""/>
        <dsp:cNvSpPr/>
      </dsp:nvSpPr>
      <dsp:spPr>
        <a:xfrm>
          <a:off x="408882" y="1563740"/>
          <a:ext cx="1029954" cy="5149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Організація</a:t>
          </a:r>
          <a:endParaRPr lang="ru-RU" sz="1400" kern="1200" dirty="0"/>
        </a:p>
      </dsp:txBody>
      <dsp:txXfrm>
        <a:off x="423965" y="1578823"/>
        <a:ext cx="999788" cy="484811"/>
      </dsp:txXfrm>
    </dsp:sp>
    <dsp:sp modelId="{282C19EA-B519-4364-A69E-FF0B2CB1F529}">
      <dsp:nvSpPr>
        <dsp:cNvPr id="0" name=""/>
        <dsp:cNvSpPr/>
      </dsp:nvSpPr>
      <dsp:spPr>
        <a:xfrm rot="18527249">
          <a:off x="1296314" y="1510507"/>
          <a:ext cx="763036" cy="26674"/>
        </a:xfrm>
        <a:custGeom>
          <a:avLst/>
          <a:gdLst/>
          <a:ahLst/>
          <a:cxnLst/>
          <a:rect l="0" t="0" r="0" b="0"/>
          <a:pathLst>
            <a:path>
              <a:moveTo>
                <a:pt x="0" y="13337"/>
              </a:moveTo>
              <a:lnTo>
                <a:pt x="763036" y="133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658757" y="1504769"/>
        <a:ext cx="38151" cy="38151"/>
      </dsp:txXfrm>
    </dsp:sp>
    <dsp:sp modelId="{6F9853ED-F4F8-440F-9288-CDF89249342C}">
      <dsp:nvSpPr>
        <dsp:cNvPr id="0" name=""/>
        <dsp:cNvSpPr/>
      </dsp:nvSpPr>
      <dsp:spPr>
        <a:xfrm>
          <a:off x="1916829" y="968972"/>
          <a:ext cx="1029954" cy="5149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SCOPUS</a:t>
          </a:r>
          <a:endParaRPr lang="ru-RU" sz="1400" kern="1200" dirty="0"/>
        </a:p>
      </dsp:txBody>
      <dsp:txXfrm>
        <a:off x="1931912" y="984055"/>
        <a:ext cx="999788" cy="484811"/>
      </dsp:txXfrm>
    </dsp:sp>
    <dsp:sp modelId="{709F7BFB-FF5A-4E21-997C-BAA98902A6B0}">
      <dsp:nvSpPr>
        <dsp:cNvPr id="0" name=""/>
        <dsp:cNvSpPr/>
      </dsp:nvSpPr>
      <dsp:spPr>
        <a:xfrm rot="20844789">
          <a:off x="2940846" y="1159288"/>
          <a:ext cx="494089" cy="26674"/>
        </a:xfrm>
        <a:custGeom>
          <a:avLst/>
          <a:gdLst/>
          <a:ahLst/>
          <a:cxnLst/>
          <a:rect l="0" t="0" r="0" b="0"/>
          <a:pathLst>
            <a:path>
              <a:moveTo>
                <a:pt x="0" y="13337"/>
              </a:moveTo>
              <a:lnTo>
                <a:pt x="494089" y="1333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175538" y="1160273"/>
        <a:ext cx="24704" cy="24704"/>
      </dsp:txXfrm>
    </dsp:sp>
    <dsp:sp modelId="{12667B3A-C7B4-4EBF-BAF5-B4A5AA701BDD}">
      <dsp:nvSpPr>
        <dsp:cNvPr id="0" name=""/>
        <dsp:cNvSpPr/>
      </dsp:nvSpPr>
      <dsp:spPr>
        <a:xfrm>
          <a:off x="3428998" y="861301"/>
          <a:ext cx="1029954" cy="5149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Compendex</a:t>
          </a:r>
          <a:endParaRPr lang="ru-RU" sz="1400" kern="1200" dirty="0"/>
        </a:p>
      </dsp:txBody>
      <dsp:txXfrm>
        <a:off x="3444081" y="876384"/>
        <a:ext cx="999788" cy="484811"/>
      </dsp:txXfrm>
    </dsp:sp>
    <dsp:sp modelId="{ADF6E8E2-C153-4EFE-B335-C34243343655}">
      <dsp:nvSpPr>
        <dsp:cNvPr id="0" name=""/>
        <dsp:cNvSpPr/>
      </dsp:nvSpPr>
      <dsp:spPr>
        <a:xfrm rot="3200868">
          <a:off x="2783996" y="1537157"/>
          <a:ext cx="807789" cy="26674"/>
        </a:xfrm>
        <a:custGeom>
          <a:avLst/>
          <a:gdLst/>
          <a:ahLst/>
          <a:cxnLst/>
          <a:rect l="0" t="0" r="0" b="0"/>
          <a:pathLst>
            <a:path>
              <a:moveTo>
                <a:pt x="0" y="13337"/>
              </a:moveTo>
              <a:lnTo>
                <a:pt x="807789" y="1333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167696" y="1530300"/>
        <a:ext cx="40389" cy="40389"/>
      </dsp:txXfrm>
    </dsp:sp>
    <dsp:sp modelId="{F18769C3-A7E1-4E3A-88C4-E4178D516C88}">
      <dsp:nvSpPr>
        <dsp:cNvPr id="0" name=""/>
        <dsp:cNvSpPr/>
      </dsp:nvSpPr>
      <dsp:spPr>
        <a:xfrm>
          <a:off x="3428998" y="1617040"/>
          <a:ext cx="1029954" cy="5149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Embase</a:t>
          </a:r>
          <a:endParaRPr lang="ru-RU" sz="1400" kern="1200" dirty="0"/>
        </a:p>
      </dsp:txBody>
      <dsp:txXfrm>
        <a:off x="3444081" y="1632123"/>
        <a:ext cx="999788" cy="484811"/>
      </dsp:txXfrm>
    </dsp:sp>
    <dsp:sp modelId="{8626E164-CD42-40B6-B855-6F93AE442BE1}">
      <dsp:nvSpPr>
        <dsp:cNvPr id="0" name=""/>
        <dsp:cNvSpPr/>
      </dsp:nvSpPr>
      <dsp:spPr>
        <a:xfrm rot="4169109">
          <a:off x="995865" y="2446610"/>
          <a:ext cx="1363936" cy="26674"/>
        </a:xfrm>
        <a:custGeom>
          <a:avLst/>
          <a:gdLst/>
          <a:ahLst/>
          <a:cxnLst/>
          <a:rect l="0" t="0" r="0" b="0"/>
          <a:pathLst>
            <a:path>
              <a:moveTo>
                <a:pt x="0" y="13337"/>
              </a:moveTo>
              <a:lnTo>
                <a:pt x="1363936" y="133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643734" y="2425849"/>
        <a:ext cx="68196" cy="68196"/>
      </dsp:txXfrm>
    </dsp:sp>
    <dsp:sp modelId="{E302B673-BDF4-4949-AB80-CF8EF1F4A95A}">
      <dsp:nvSpPr>
        <dsp:cNvPr id="0" name=""/>
        <dsp:cNvSpPr/>
      </dsp:nvSpPr>
      <dsp:spPr>
        <a:xfrm>
          <a:off x="1916829" y="2841178"/>
          <a:ext cx="1029954" cy="5149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Web of Science</a:t>
          </a:r>
          <a:endParaRPr lang="ru-RU" sz="1400" kern="1200" dirty="0"/>
        </a:p>
      </dsp:txBody>
      <dsp:txXfrm>
        <a:off x="1931912" y="2856261"/>
        <a:ext cx="999788" cy="484811"/>
      </dsp:txXfrm>
    </dsp:sp>
    <dsp:sp modelId="{911245E4-B6EC-48D8-AA1B-7FB0042D0196}">
      <dsp:nvSpPr>
        <dsp:cNvPr id="0" name=""/>
        <dsp:cNvSpPr/>
      </dsp:nvSpPr>
      <dsp:spPr>
        <a:xfrm rot="19634099">
          <a:off x="2774278" y="2498546"/>
          <a:ext cx="2168473" cy="26674"/>
        </a:xfrm>
        <a:custGeom>
          <a:avLst/>
          <a:gdLst/>
          <a:ahLst/>
          <a:cxnLst/>
          <a:rect l="0" t="0" r="0" b="0"/>
          <a:pathLst>
            <a:path>
              <a:moveTo>
                <a:pt x="0" y="13337"/>
              </a:moveTo>
              <a:lnTo>
                <a:pt x="2168473" y="1333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3804303" y="2457671"/>
        <a:ext cx="108423" cy="108423"/>
      </dsp:txXfrm>
    </dsp:sp>
    <dsp:sp modelId="{FC124127-F825-4379-B386-21E9AD471CB7}">
      <dsp:nvSpPr>
        <dsp:cNvPr id="0" name=""/>
        <dsp:cNvSpPr/>
      </dsp:nvSpPr>
      <dsp:spPr>
        <a:xfrm>
          <a:off x="4770246" y="1667611"/>
          <a:ext cx="1029954" cy="5149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Springer</a:t>
          </a:r>
          <a:endParaRPr lang="ru-RU" sz="1400" kern="1200" dirty="0"/>
        </a:p>
      </dsp:txBody>
      <dsp:txXfrm>
        <a:off x="4785329" y="1682694"/>
        <a:ext cx="999788" cy="484811"/>
      </dsp:txXfrm>
    </dsp:sp>
    <dsp:sp modelId="{201BF4FF-9F85-416C-8BBE-598ABEB1AAC3}">
      <dsp:nvSpPr>
        <dsp:cNvPr id="0" name=""/>
        <dsp:cNvSpPr/>
      </dsp:nvSpPr>
      <dsp:spPr>
        <a:xfrm>
          <a:off x="2946783" y="3085329"/>
          <a:ext cx="460379" cy="26674"/>
        </a:xfrm>
        <a:custGeom>
          <a:avLst/>
          <a:gdLst/>
          <a:ahLst/>
          <a:cxnLst/>
          <a:rect l="0" t="0" r="0" b="0"/>
          <a:pathLst>
            <a:path>
              <a:moveTo>
                <a:pt x="0" y="13337"/>
              </a:moveTo>
              <a:lnTo>
                <a:pt x="460379" y="1333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165464" y="3087157"/>
        <a:ext cx="23018" cy="23018"/>
      </dsp:txXfrm>
    </dsp:sp>
    <dsp:sp modelId="{911A9159-E255-4DCD-BBE3-371884B8A63E}">
      <dsp:nvSpPr>
        <dsp:cNvPr id="0" name=""/>
        <dsp:cNvSpPr/>
      </dsp:nvSpPr>
      <dsp:spPr>
        <a:xfrm>
          <a:off x="3407163" y="2841178"/>
          <a:ext cx="1029954" cy="5149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DWPIndex</a:t>
          </a:r>
          <a:endParaRPr lang="ru-RU" sz="1400" kern="1200" dirty="0"/>
        </a:p>
      </dsp:txBody>
      <dsp:txXfrm>
        <a:off x="3422246" y="2856261"/>
        <a:ext cx="999788" cy="484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D95D0-0C25-4C37-9ED4-3B0C5F87AA01}">
      <dsp:nvSpPr>
        <dsp:cNvPr id="0" name=""/>
        <dsp:cNvSpPr/>
      </dsp:nvSpPr>
      <dsp:spPr>
        <a:xfrm>
          <a:off x="3455323" y="1916333"/>
          <a:ext cx="1471352" cy="147135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600" b="0" i="0" u="none" strike="noStrike" kern="1200" cap="none" normalizeH="0" baseline="0" smtClean="0">
              <a:ln>
                <a:noFill/>
              </a:ln>
              <a:solidFill>
                <a:schemeClr val="tx1"/>
              </a:solidFill>
              <a:effectLst/>
              <a:latin typeface="Arial" pitchFamily="34" charset="0"/>
            </a:rPr>
            <a:t>ELSEVIER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600" b="0" i="0" u="none" strike="noStrike" kern="1200" cap="none" normalizeH="0" baseline="0" smtClean="0">
              <a:ln>
                <a:noFill/>
              </a:ln>
              <a:solidFill>
                <a:schemeClr val="tx1"/>
              </a:solidFill>
              <a:effectLst/>
              <a:latin typeface="Arial" pitchFamily="34" charset="0"/>
            </a:rPr>
            <a:t>(Publisher)</a:t>
          </a:r>
        </a:p>
      </dsp:txBody>
      <dsp:txXfrm>
        <a:off x="3670798" y="2131808"/>
        <a:ext cx="1040402" cy="1040402"/>
      </dsp:txXfrm>
    </dsp:sp>
    <dsp:sp modelId="{E48BD298-28AE-4C65-88A3-15BA0A42693B}">
      <dsp:nvSpPr>
        <dsp:cNvPr id="0" name=""/>
        <dsp:cNvSpPr/>
      </dsp:nvSpPr>
      <dsp:spPr>
        <a:xfrm rot="16200000">
          <a:off x="3970289" y="1679824"/>
          <a:ext cx="441421" cy="31596"/>
        </a:xfrm>
        <a:custGeom>
          <a:avLst/>
          <a:gdLst/>
          <a:ahLst/>
          <a:cxnLst/>
          <a:rect l="0" t="0" r="0" b="0"/>
          <a:pathLst>
            <a:path>
              <a:moveTo>
                <a:pt x="0" y="15798"/>
              </a:moveTo>
              <a:lnTo>
                <a:pt x="441421" y="157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179964" y="1684587"/>
        <a:ext cx="22071" cy="22071"/>
      </dsp:txXfrm>
    </dsp:sp>
    <dsp:sp modelId="{0923D016-9D59-4DAD-A21B-A156586EBBB8}">
      <dsp:nvSpPr>
        <dsp:cNvPr id="0" name=""/>
        <dsp:cNvSpPr/>
      </dsp:nvSpPr>
      <dsp:spPr>
        <a:xfrm>
          <a:off x="3455323" y="3559"/>
          <a:ext cx="1471352" cy="147135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300" b="0" i="0" u="none" strike="noStrike" kern="1200" cap="none" normalizeH="0" baseline="0" smtClean="0">
              <a:ln>
                <a:noFill/>
              </a:ln>
              <a:solidFill>
                <a:schemeClr val="tx1"/>
              </a:solidFill>
              <a:effectLst/>
              <a:latin typeface="Arial" pitchFamily="34" charset="0"/>
            </a:rPr>
            <a:t>ScienceDirect</a:t>
          </a:r>
        </a:p>
      </dsp:txBody>
      <dsp:txXfrm>
        <a:off x="3670798" y="219034"/>
        <a:ext cx="1040402" cy="1040402"/>
      </dsp:txXfrm>
    </dsp:sp>
    <dsp:sp modelId="{30939273-75CD-4EC2-A0E7-C9F5674449D0}">
      <dsp:nvSpPr>
        <dsp:cNvPr id="0" name=""/>
        <dsp:cNvSpPr/>
      </dsp:nvSpPr>
      <dsp:spPr>
        <a:xfrm rot="20520000">
          <a:off x="4879867" y="2340671"/>
          <a:ext cx="441421" cy="31596"/>
        </a:xfrm>
        <a:custGeom>
          <a:avLst/>
          <a:gdLst/>
          <a:ahLst/>
          <a:cxnLst/>
          <a:rect l="0" t="0" r="0" b="0"/>
          <a:pathLst>
            <a:path>
              <a:moveTo>
                <a:pt x="0" y="15798"/>
              </a:moveTo>
              <a:lnTo>
                <a:pt x="441421" y="157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089542" y="2345434"/>
        <a:ext cx="22071" cy="22071"/>
      </dsp:txXfrm>
    </dsp:sp>
    <dsp:sp modelId="{053554A5-6CA9-4CDC-9B9E-DF563D60A307}">
      <dsp:nvSpPr>
        <dsp:cNvPr id="0" name=""/>
        <dsp:cNvSpPr/>
      </dsp:nvSpPr>
      <dsp:spPr>
        <a:xfrm>
          <a:off x="5274480" y="1325253"/>
          <a:ext cx="1471352" cy="147135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300" b="0" i="0" u="none" strike="noStrike" kern="1200" cap="none" normalizeH="0" baseline="0" smtClean="0">
              <a:ln>
                <a:noFill/>
              </a:ln>
              <a:solidFill>
                <a:schemeClr val="tx1"/>
              </a:solidFill>
              <a:effectLst/>
              <a:latin typeface="Arial" pitchFamily="34" charset="0"/>
            </a:rPr>
            <a:t>EMBASE</a:t>
          </a:r>
        </a:p>
      </dsp:txBody>
      <dsp:txXfrm>
        <a:off x="5489955" y="1540728"/>
        <a:ext cx="1040402" cy="1040402"/>
      </dsp:txXfrm>
    </dsp:sp>
    <dsp:sp modelId="{D12BE0FA-615D-4520-B658-D36A1C6C1EB0}">
      <dsp:nvSpPr>
        <dsp:cNvPr id="0" name=""/>
        <dsp:cNvSpPr/>
      </dsp:nvSpPr>
      <dsp:spPr>
        <a:xfrm rot="3240000">
          <a:off x="4532439" y="3409944"/>
          <a:ext cx="441421" cy="31596"/>
        </a:xfrm>
        <a:custGeom>
          <a:avLst/>
          <a:gdLst/>
          <a:ahLst/>
          <a:cxnLst/>
          <a:rect l="0" t="0" r="0" b="0"/>
          <a:pathLst>
            <a:path>
              <a:moveTo>
                <a:pt x="0" y="15798"/>
              </a:moveTo>
              <a:lnTo>
                <a:pt x="441421" y="157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742114" y="3414707"/>
        <a:ext cx="22071" cy="22071"/>
      </dsp:txXfrm>
    </dsp:sp>
    <dsp:sp modelId="{0247AE84-6CF6-49C6-BE98-1524FA2D84E2}">
      <dsp:nvSpPr>
        <dsp:cNvPr id="0" name=""/>
        <dsp:cNvSpPr/>
      </dsp:nvSpPr>
      <dsp:spPr>
        <a:xfrm>
          <a:off x="4579624" y="3463800"/>
          <a:ext cx="1471352" cy="147135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300" b="0" i="0" u="none" strike="noStrike" kern="1200" cap="none" normalizeH="0" baseline="0" smtClean="0">
              <a:ln>
                <a:noFill/>
              </a:ln>
              <a:solidFill>
                <a:schemeClr val="tx1"/>
              </a:solidFill>
              <a:effectLst/>
              <a:latin typeface="Arial" pitchFamily="34" charset="0"/>
            </a:rPr>
            <a:t>SCOPUS</a:t>
          </a:r>
        </a:p>
      </dsp:txBody>
      <dsp:txXfrm>
        <a:off x="4795099" y="3679275"/>
        <a:ext cx="1040402" cy="1040402"/>
      </dsp:txXfrm>
    </dsp:sp>
    <dsp:sp modelId="{2ADA4CA0-E7AC-409C-A51C-D182B1938AD1}">
      <dsp:nvSpPr>
        <dsp:cNvPr id="0" name=""/>
        <dsp:cNvSpPr/>
      </dsp:nvSpPr>
      <dsp:spPr>
        <a:xfrm rot="7560000">
          <a:off x="3408138" y="3409944"/>
          <a:ext cx="441421" cy="31596"/>
        </a:xfrm>
        <a:custGeom>
          <a:avLst/>
          <a:gdLst/>
          <a:ahLst/>
          <a:cxnLst/>
          <a:rect l="0" t="0" r="0" b="0"/>
          <a:pathLst>
            <a:path>
              <a:moveTo>
                <a:pt x="0" y="15798"/>
              </a:moveTo>
              <a:lnTo>
                <a:pt x="441421" y="157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617814" y="3414707"/>
        <a:ext cx="22071" cy="22071"/>
      </dsp:txXfrm>
    </dsp:sp>
    <dsp:sp modelId="{7A577E28-4626-4799-A58B-54228C36E776}">
      <dsp:nvSpPr>
        <dsp:cNvPr id="0" name=""/>
        <dsp:cNvSpPr/>
      </dsp:nvSpPr>
      <dsp:spPr>
        <a:xfrm>
          <a:off x="2331023" y="3463800"/>
          <a:ext cx="1471352" cy="147135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300" b="0" i="0" u="none" strike="noStrike" kern="1200" cap="none" normalizeH="0" baseline="0" smtClean="0">
              <a:ln>
                <a:noFill/>
              </a:ln>
              <a:solidFill>
                <a:schemeClr val="tx1"/>
              </a:solidFill>
              <a:effectLst/>
              <a:latin typeface="Arial" pitchFamily="34" charset="0"/>
            </a:rPr>
            <a:t>SCIRUS</a:t>
          </a:r>
        </a:p>
      </dsp:txBody>
      <dsp:txXfrm>
        <a:off x="2546498" y="3679275"/>
        <a:ext cx="1040402" cy="1040402"/>
      </dsp:txXfrm>
    </dsp:sp>
    <dsp:sp modelId="{3FF1F117-3A70-45DE-9B48-20714A0302C0}">
      <dsp:nvSpPr>
        <dsp:cNvPr id="0" name=""/>
        <dsp:cNvSpPr/>
      </dsp:nvSpPr>
      <dsp:spPr>
        <a:xfrm rot="11880000">
          <a:off x="3060711" y="2340671"/>
          <a:ext cx="441421" cy="31596"/>
        </a:xfrm>
        <a:custGeom>
          <a:avLst/>
          <a:gdLst/>
          <a:ahLst/>
          <a:cxnLst/>
          <a:rect l="0" t="0" r="0" b="0"/>
          <a:pathLst>
            <a:path>
              <a:moveTo>
                <a:pt x="0" y="15798"/>
              </a:moveTo>
              <a:lnTo>
                <a:pt x="441421" y="157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270386" y="2345434"/>
        <a:ext cx="22071" cy="22071"/>
      </dsp:txXfrm>
    </dsp:sp>
    <dsp:sp modelId="{8B3A35A8-4325-4679-A4EC-3DA971E9DEDF}">
      <dsp:nvSpPr>
        <dsp:cNvPr id="0" name=""/>
        <dsp:cNvSpPr/>
      </dsp:nvSpPr>
      <dsp:spPr>
        <a:xfrm>
          <a:off x="1636167" y="1325253"/>
          <a:ext cx="1471352" cy="147135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300" b="0" i="0" u="none" strike="noStrike" kern="1200" cap="none" normalizeH="0" baseline="0" smtClean="0">
              <a:ln>
                <a:noFill/>
              </a:ln>
              <a:solidFill>
                <a:schemeClr val="tx1"/>
              </a:solidFill>
              <a:effectLst/>
              <a:latin typeface="Arial" pitchFamily="34" charset="0"/>
            </a:rPr>
            <a:t>Інші</a:t>
          </a:r>
          <a:endParaRPr kumimoji="0" lang="en-US" altLang="ru-RU" sz="1300" b="0" i="0" u="none" strike="noStrike" kern="1200" cap="none" normalizeH="0" baseline="0" smtClean="0">
            <a:ln>
              <a:noFill/>
            </a:ln>
            <a:solidFill>
              <a:schemeClr val="tx1"/>
            </a:solidFill>
            <a:effectLst/>
            <a:latin typeface="Arial" pitchFamily="34" charset="0"/>
          </a:endParaRPr>
        </a:p>
      </dsp:txBody>
      <dsp:txXfrm>
        <a:off x="1851642" y="1540728"/>
        <a:ext cx="1040402" cy="1040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Радиальный шестиугольник"/>
  <dgm:desc val="Служит для отображения последовательного процесса, связанного с центральной идеей или темой. Ограничен шестью фигурами уровня 2. Рекомендуется использовать небольшие объемы текста. Неиспользуемый текст не отображается, но доступен при переключении макетов."/>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image" Target="../media/image55.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png"/><Relationship Id="rId5" Type="http://schemas.openxmlformats.org/officeDocument/2006/relationships/image" Target="../media/image76.emf"/><Relationship Id="rId4" Type="http://schemas.openxmlformats.org/officeDocument/2006/relationships/image" Target="../media/image7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4B8E98-B2BE-48FD-8614-4D35771076A7}" type="datetimeFigureOut">
              <a:rPr lang="ru-RU" smtClean="0"/>
              <a:t>20.11.2013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4C546-948C-4699-AC69-B1E025B81E05}" type="slidenum">
              <a:rPr lang="ru-RU" smtClean="0"/>
              <a:t>‹#›</a:t>
            </a:fld>
            <a:endParaRPr lang="ru-RU"/>
          </a:p>
        </p:txBody>
      </p:sp>
    </p:spTree>
    <p:extLst>
      <p:ext uri="{BB962C8B-B14F-4D97-AF65-F5344CB8AC3E}">
        <p14:creationId xmlns:p14="http://schemas.microsoft.com/office/powerpoint/2010/main" val="235233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1422E-E560-4FE6-8C2F-551F753B9B33}" type="slidenum">
              <a:rPr lang="en-US" altLang="ru-RU"/>
              <a:pPr/>
              <a:t>24</a:t>
            </a:fld>
            <a:endParaRPr lang="en-US" altLang="ru-RU"/>
          </a:p>
        </p:txBody>
      </p:sp>
      <p:sp>
        <p:nvSpPr>
          <p:cNvPr id="77826" name="Rectangle 2"/>
          <p:cNvSpPr>
            <a:spLocks noGrp="1" noRot="1" noChangeAspect="1" noChangeArrowheads="1" noTextEdit="1"/>
          </p:cNvSpPr>
          <p:nvPr>
            <p:ph type="sldImg"/>
          </p:nvPr>
        </p:nvSpPr>
        <p:spPr>
          <a:xfrm>
            <a:off x="1144588" y="690563"/>
            <a:ext cx="4573587" cy="3429000"/>
          </a:xfrm>
          <a:ln/>
        </p:spPr>
      </p:sp>
      <p:sp>
        <p:nvSpPr>
          <p:cNvPr id="77827" name="Rectangle 3"/>
          <p:cNvSpPr>
            <a:spLocks noGrp="1" noChangeArrowheads="1"/>
          </p:cNvSpPr>
          <p:nvPr>
            <p:ph type="body" idx="1"/>
          </p:nvPr>
        </p:nvSpPr>
        <p:spPr>
          <a:xfrm>
            <a:off x="677863" y="4347607"/>
            <a:ext cx="5484812" cy="4115424"/>
          </a:xfrm>
        </p:spPr>
        <p:txBody>
          <a:bodyPr/>
          <a:lstStyle/>
          <a:p>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9pPr>
          </a:lstStyle>
          <a:p>
            <a:pPr eaLnBrk="1" hangingPunct="1"/>
            <a:fld id="{27627DCC-A271-4E90-906D-221AEF031134}" type="slidenum">
              <a:rPr lang="ru-RU" sz="1200" smtClean="0"/>
              <a:pPr eaLnBrk="1" hangingPunct="1"/>
              <a:t>98</a:t>
            </a:fld>
            <a:endParaRPr lang="ru-RU"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9pPr>
          </a:lstStyle>
          <a:p>
            <a:pPr eaLnBrk="1" hangingPunct="1"/>
            <a:fld id="{A7599FBD-B629-4746-8140-055F53CC831B}" type="slidenum">
              <a:rPr lang="ru-RU" sz="1200" smtClean="0"/>
              <a:pPr eaLnBrk="1" hangingPunct="1"/>
              <a:t>99</a:t>
            </a:fld>
            <a:endParaRPr lang="ru-RU" sz="120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xfrm>
            <a:off x="1143000" y="684213"/>
            <a:ext cx="4572000" cy="3429000"/>
          </a:xfrm>
          <a:ln/>
        </p:spPr>
      </p:sp>
      <p:sp>
        <p:nvSpPr>
          <p:cNvPr id="272387" name="Rectangle 3"/>
          <p:cNvSpPr>
            <a:spLocks noGrp="1" noChangeArrowheads="1"/>
          </p:cNvSpPr>
          <p:nvPr>
            <p:ph type="body" idx="1"/>
          </p:nvPr>
        </p:nvSpPr>
        <p:spPr>
          <a:xfrm>
            <a:off x="685800" y="4341813"/>
            <a:ext cx="5487988"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xfrm>
            <a:off x="1143000" y="684213"/>
            <a:ext cx="4572000" cy="3429000"/>
          </a:xfrm>
          <a:ln/>
        </p:spPr>
      </p:sp>
      <p:sp>
        <p:nvSpPr>
          <p:cNvPr id="278531" name="Rectangle 3"/>
          <p:cNvSpPr>
            <a:spLocks noGrp="1" noChangeArrowheads="1"/>
          </p:cNvSpPr>
          <p:nvPr>
            <p:ph type="body" idx="1"/>
          </p:nvPr>
        </p:nvSpPr>
        <p:spPr>
          <a:xfrm>
            <a:off x="685800" y="4341813"/>
            <a:ext cx="5487988"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xfrm>
            <a:off x="1143000" y="684213"/>
            <a:ext cx="4572000" cy="3429000"/>
          </a:xfrm>
          <a:ln/>
        </p:spPr>
      </p:sp>
      <p:sp>
        <p:nvSpPr>
          <p:cNvPr id="280579" name="Rectangle 3"/>
          <p:cNvSpPr>
            <a:spLocks noGrp="1" noChangeArrowheads="1"/>
          </p:cNvSpPr>
          <p:nvPr>
            <p:ph type="body" idx="1"/>
          </p:nvPr>
        </p:nvSpPr>
        <p:spPr>
          <a:xfrm>
            <a:off x="685800" y="4341813"/>
            <a:ext cx="5487988"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xfrm>
            <a:off x="1143000" y="684213"/>
            <a:ext cx="4572000" cy="3429000"/>
          </a:xfrm>
          <a:ln/>
        </p:spPr>
      </p:sp>
      <p:sp>
        <p:nvSpPr>
          <p:cNvPr id="282627" name="Rectangle 3"/>
          <p:cNvSpPr>
            <a:spLocks noGrp="1" noChangeArrowheads="1"/>
          </p:cNvSpPr>
          <p:nvPr>
            <p:ph type="body" idx="1"/>
          </p:nvPr>
        </p:nvSpPr>
        <p:spPr>
          <a:xfrm>
            <a:off x="685800" y="4341813"/>
            <a:ext cx="5487988"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xfrm>
            <a:off x="1143000" y="684213"/>
            <a:ext cx="4572000" cy="3429000"/>
          </a:xfrm>
          <a:ln/>
        </p:spPr>
      </p:sp>
      <p:sp>
        <p:nvSpPr>
          <p:cNvPr id="284675" name="Rectangle 3"/>
          <p:cNvSpPr>
            <a:spLocks noGrp="1" noChangeArrowheads="1"/>
          </p:cNvSpPr>
          <p:nvPr>
            <p:ph type="body" idx="1"/>
          </p:nvPr>
        </p:nvSpPr>
        <p:spPr>
          <a:xfrm>
            <a:off x="685800" y="4341813"/>
            <a:ext cx="5487988"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xfrm>
            <a:off x="1143000" y="684213"/>
            <a:ext cx="4572000" cy="3429000"/>
          </a:xfrm>
          <a:ln/>
        </p:spPr>
      </p:sp>
      <p:sp>
        <p:nvSpPr>
          <p:cNvPr id="286723" name="Rectangle 3"/>
          <p:cNvSpPr>
            <a:spLocks noGrp="1" noChangeArrowheads="1"/>
          </p:cNvSpPr>
          <p:nvPr>
            <p:ph type="body" idx="1"/>
          </p:nvPr>
        </p:nvSpPr>
        <p:spPr>
          <a:xfrm>
            <a:off x="685800" y="4341813"/>
            <a:ext cx="5487988"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1143000" y="684213"/>
            <a:ext cx="4572000" cy="3429000"/>
          </a:xfrm>
          <a:ln/>
        </p:spPr>
      </p:sp>
      <p:sp>
        <p:nvSpPr>
          <p:cNvPr id="288771" name="Rectangle 3"/>
          <p:cNvSpPr>
            <a:spLocks noGrp="1" noChangeArrowheads="1"/>
          </p:cNvSpPr>
          <p:nvPr>
            <p:ph type="body" idx="1"/>
          </p:nvPr>
        </p:nvSpPr>
        <p:spPr>
          <a:xfrm>
            <a:off x="685800" y="4341813"/>
            <a:ext cx="5487988"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xfrm>
            <a:off x="1143000" y="684213"/>
            <a:ext cx="4572000" cy="3429000"/>
          </a:xfrm>
          <a:ln/>
        </p:spPr>
      </p:sp>
      <p:sp>
        <p:nvSpPr>
          <p:cNvPr id="290819" name="Rectangle 3"/>
          <p:cNvSpPr>
            <a:spLocks noGrp="1" noChangeArrowheads="1"/>
          </p:cNvSpPr>
          <p:nvPr>
            <p:ph type="body" idx="1"/>
          </p:nvPr>
        </p:nvSpPr>
        <p:spPr>
          <a:xfrm>
            <a:off x="685800" y="4341813"/>
            <a:ext cx="5487988"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34E33-0BA6-495F-B625-8F7EACEF857C}" type="slidenum">
              <a:rPr lang="en-US" altLang="ru-RU"/>
              <a:pPr/>
              <a:t>27</a:t>
            </a:fld>
            <a:endParaRPr lang="en-US" altLang="ru-RU"/>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1143000" y="684213"/>
            <a:ext cx="4572000" cy="3429000"/>
          </a:xfrm>
          <a:ln/>
        </p:spPr>
      </p:sp>
      <p:sp>
        <p:nvSpPr>
          <p:cNvPr id="292867" name="Rectangle 3"/>
          <p:cNvSpPr>
            <a:spLocks noGrp="1" noChangeArrowheads="1"/>
          </p:cNvSpPr>
          <p:nvPr>
            <p:ph type="body" idx="1"/>
          </p:nvPr>
        </p:nvSpPr>
        <p:spPr>
          <a:xfrm>
            <a:off x="685800" y="4341813"/>
            <a:ext cx="5487988"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xfrm>
            <a:off x="1143000" y="684213"/>
            <a:ext cx="4572000" cy="3429000"/>
          </a:xfrm>
          <a:ln/>
        </p:spPr>
      </p:sp>
      <p:sp>
        <p:nvSpPr>
          <p:cNvPr id="294915" name="Rectangle 3"/>
          <p:cNvSpPr>
            <a:spLocks noGrp="1" noChangeArrowheads="1"/>
          </p:cNvSpPr>
          <p:nvPr>
            <p:ph type="body" idx="1"/>
          </p:nvPr>
        </p:nvSpPr>
        <p:spPr>
          <a:xfrm>
            <a:off x="685800" y="4341813"/>
            <a:ext cx="5487988"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8E4BBB-CF15-4998-A3D7-2FBEE0FD1E48}" type="slidenum">
              <a:rPr lang="en-US" altLang="ru-RU"/>
              <a:pPr eaLnBrk="1" hangingPunct="1"/>
              <a:t>30</a:t>
            </a:fld>
            <a:endParaRPr lang="en-US" altLang="ru-RU"/>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2A3796-CA1B-4107-AE4B-24B9930C7F7A}" type="slidenum">
              <a:rPr lang="en-US" altLang="ru-RU"/>
              <a:pPr/>
              <a:t>32</a:t>
            </a:fld>
            <a:endParaRPr lang="en-US" altLang="ru-RU"/>
          </a:p>
        </p:txBody>
      </p:sp>
      <p:sp>
        <p:nvSpPr>
          <p:cNvPr id="58370" name="Rectangle 7"/>
          <p:cNvSpPr txBox="1">
            <a:spLocks noGrp="1" noChangeArrowheads="1"/>
          </p:cNvSpPr>
          <p:nvPr/>
        </p:nvSpPr>
        <p:spPr bwMode="auto">
          <a:xfrm>
            <a:off x="3884613" y="8685865"/>
            <a:ext cx="2971800" cy="45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F9A7226B-697A-4163-BAF9-C7819A53A774}" type="slidenum">
              <a:rPr lang="en-US" altLang="ru-RU" sz="1200"/>
              <a:pPr algn="r"/>
              <a:t>32</a:t>
            </a:fld>
            <a:endParaRPr lang="en-US" altLang="ru-RU"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8E4BBB-CF15-4998-A3D7-2FBEE0FD1E48}" type="slidenum">
              <a:rPr lang="en-US" altLang="ru-RU"/>
              <a:pPr eaLnBrk="1" hangingPunct="1"/>
              <a:t>72</a:t>
            </a:fld>
            <a:endParaRPr lang="en-US" altLang="ru-RU"/>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64DB741-0B91-4B1A-97F2-C723E06BE080}" type="slidenum">
              <a:rPr lang="en-US" altLang="ru-RU"/>
              <a:pPr eaLnBrk="1" hangingPunct="1"/>
              <a:t>82</a:t>
            </a:fld>
            <a:endParaRPr lang="en-US" altLang="ru-RU"/>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C9BED7-2B15-437A-B3AD-7B65F3DDB6D7}" type="slidenum">
              <a:rPr lang="en-US" altLang="ru-RU"/>
              <a:pPr eaLnBrk="1" hangingPunct="1"/>
              <a:t>83</a:t>
            </a:fld>
            <a:endParaRPr lang="en-US" altLang="ru-RU"/>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3F47A0-014B-441E-9911-1CAA357194F4}" type="slidenum">
              <a:rPr lang="en-US" altLang="ru-RU"/>
              <a:pPr eaLnBrk="1" hangingPunct="1"/>
              <a:t>84</a:t>
            </a:fld>
            <a:endParaRPr lang="en-US" altLang="ru-RU"/>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C049955-4456-46F2-8D5B-A6062ED3CF92}" type="slidenum">
              <a:rPr lang="en-US" altLang="ru-RU"/>
              <a:pPr eaLnBrk="1" hangingPunct="1"/>
              <a:t>85</a:t>
            </a:fld>
            <a:endParaRPr lang="en-US" altLang="ru-RU"/>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820FD14-B6DA-4774-BFB0-8AE3B3C53A84}" type="datetime1">
              <a:rPr lang="ru-RU" smtClean="0"/>
              <a:t>20.11.2013</a:t>
            </a:fld>
            <a:endParaRPr lang="ru-RU"/>
          </a:p>
        </p:txBody>
      </p:sp>
      <p:sp>
        <p:nvSpPr>
          <p:cNvPr id="5" name="Footer Placeholder 4"/>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6" name="Slide Number Placeholder 5"/>
          <p:cNvSpPr>
            <a:spLocks noGrp="1"/>
          </p:cNvSpPr>
          <p:nvPr>
            <p:ph type="sldNum" sz="quarter" idx="12"/>
          </p:nvPr>
        </p:nvSpPr>
        <p:spPr/>
        <p:txBody>
          <a:bodyPr/>
          <a:lstStyle/>
          <a:p>
            <a:fld id="{6AC7783A-76CF-4E50-B0E8-9DDD0EFF5229}"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8AEB9EE-216E-4A76-96DF-CC6B33343610}" type="datetime1">
              <a:rPr lang="ru-RU" smtClean="0"/>
              <a:t>20.11.2013</a:t>
            </a:fld>
            <a:endParaRPr lang="ru-RU"/>
          </a:p>
        </p:txBody>
      </p:sp>
      <p:sp>
        <p:nvSpPr>
          <p:cNvPr id="5" name="Footer Placeholder 4"/>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6" name="Slide Number Placeholder 5"/>
          <p:cNvSpPr>
            <a:spLocks noGrp="1"/>
          </p:cNvSpPr>
          <p:nvPr>
            <p:ph type="sldNum" sz="quarter" idx="12"/>
          </p:nvPr>
        </p:nvSpPr>
        <p:spPr/>
        <p:txBody>
          <a:bodyPr/>
          <a:lstStyle/>
          <a:p>
            <a:fld id="{6AC7783A-76CF-4E50-B0E8-9DDD0EFF52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0E5ECB-0B53-42A1-911F-969B92D2FB93}" type="datetime1">
              <a:rPr lang="ru-RU" smtClean="0"/>
              <a:t>20.11.2013</a:t>
            </a:fld>
            <a:endParaRPr lang="ru-RU"/>
          </a:p>
        </p:txBody>
      </p:sp>
      <p:sp>
        <p:nvSpPr>
          <p:cNvPr id="5" name="Footer Placeholder 4"/>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6" name="Slide Number Placeholder 5"/>
          <p:cNvSpPr>
            <a:spLocks noGrp="1"/>
          </p:cNvSpPr>
          <p:nvPr>
            <p:ph type="sldNum" sz="quarter" idx="12"/>
          </p:nvPr>
        </p:nvSpPr>
        <p:spPr/>
        <p:txBody>
          <a:bodyPr/>
          <a:lstStyle/>
          <a:p>
            <a:fld id="{6AC7783A-76CF-4E50-B0E8-9DDD0EFF52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762000" y="762000"/>
            <a:ext cx="7924800" cy="53244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2438400" y="6248400"/>
            <a:ext cx="2130425" cy="474663"/>
          </a:xfrm>
        </p:spPr>
        <p:txBody>
          <a:bodyPr/>
          <a:lstStyle>
            <a:lvl1pPr>
              <a:defRPr/>
            </a:lvl1pPr>
          </a:lstStyle>
          <a:p>
            <a:pPr>
              <a:defRPr/>
            </a:pPr>
            <a:fld id="{80182EFD-4228-44EF-97DB-E3396DBDEFA8}" type="datetime1">
              <a:rPr lang="ru-RU" smtClean="0"/>
              <a:t>20.11.2013</a:t>
            </a:fld>
            <a:endParaRPr lang="ru-RU"/>
          </a:p>
        </p:txBody>
      </p:sp>
      <p:sp>
        <p:nvSpPr>
          <p:cNvPr id="4" name="Нижний колонтитул 3"/>
          <p:cNvSpPr>
            <a:spLocks noGrp="1"/>
          </p:cNvSpPr>
          <p:nvPr>
            <p:ph type="ftr" sz="quarter" idx="11"/>
          </p:nvPr>
        </p:nvSpPr>
        <p:spPr>
          <a:xfrm>
            <a:off x="5791200" y="6248400"/>
            <a:ext cx="2897188" cy="474663"/>
          </a:xfrm>
        </p:spPr>
        <p:txBody>
          <a:bodyPr/>
          <a:lstStyle>
            <a:lvl1pPr>
              <a:defRPr/>
            </a:lvl1pPr>
          </a:lstStyle>
          <a:p>
            <a:pPr>
              <a:defRPr/>
            </a:pPr>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a:xfrm>
            <a:off x="84138" y="6242050"/>
            <a:ext cx="587375" cy="488950"/>
          </a:xfrm>
        </p:spPr>
        <p:txBody>
          <a:bodyPr/>
          <a:lstStyle>
            <a:lvl1pPr>
              <a:defRPr smtClean="0"/>
            </a:lvl1pPr>
          </a:lstStyle>
          <a:p>
            <a:pPr>
              <a:defRPr/>
            </a:pPr>
            <a:fld id="{387E9A92-7967-4116-B1CD-E2C6E07C8D17}" type="slidenum">
              <a:rPr lang="ru-RU"/>
              <a:pPr>
                <a:defRPr/>
              </a:pPr>
              <a:t>‹#›</a:t>
            </a:fld>
            <a:endParaRPr lang="ru-RU"/>
          </a:p>
        </p:txBody>
      </p:sp>
    </p:spTree>
    <p:extLst>
      <p:ext uri="{BB962C8B-B14F-4D97-AF65-F5344CB8AC3E}">
        <p14:creationId xmlns:p14="http://schemas.microsoft.com/office/powerpoint/2010/main" val="808633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fld id="{794ED15C-8D4D-4D23-ADB3-F18F33FF5259}" type="datetime1">
              <a:rPr lang="ru-RU" altLang="ru-RU" smtClean="0"/>
              <a:t>20.11.2013</a:t>
            </a:fld>
            <a:endParaRPr lang="en-US" altLang="ru-RU"/>
          </a:p>
        </p:txBody>
      </p:sp>
      <p:sp>
        <p:nvSpPr>
          <p:cNvPr id="5" name="Rectangle 5"/>
          <p:cNvSpPr>
            <a:spLocks noGrp="1" noChangeArrowheads="1"/>
          </p:cNvSpPr>
          <p:nvPr>
            <p:ph type="ftr" sz="quarter" idx="11"/>
          </p:nvPr>
        </p:nvSpPr>
        <p:spPr>
          <a:ln/>
        </p:spPr>
        <p:txBody>
          <a:bodyPr/>
          <a:lstStyle>
            <a:lvl1pPr>
              <a:defRPr/>
            </a:lvl1pPr>
          </a:lstStyle>
          <a:p>
            <a:r>
              <a:rPr lang="en-US" altLang="ru-RU" smtClean="0"/>
              <a:t>(c) </a:t>
            </a:r>
            <a:r>
              <a:rPr lang="ru-RU" altLang="ru-RU" smtClean="0"/>
              <a:t>Асоціація "Інформатіо-Консорціум", 2013</a:t>
            </a:r>
            <a:endParaRPr lang="en-US" altLang="ru-RU"/>
          </a:p>
        </p:txBody>
      </p:sp>
      <p:sp>
        <p:nvSpPr>
          <p:cNvPr id="6" name="Rectangle 6"/>
          <p:cNvSpPr>
            <a:spLocks noGrp="1" noChangeArrowheads="1"/>
          </p:cNvSpPr>
          <p:nvPr>
            <p:ph type="sldNum" sz="quarter" idx="12"/>
          </p:nvPr>
        </p:nvSpPr>
        <p:spPr>
          <a:ln/>
        </p:spPr>
        <p:txBody>
          <a:bodyPr/>
          <a:lstStyle>
            <a:lvl1pPr>
              <a:defRPr/>
            </a:lvl1pPr>
          </a:lstStyle>
          <a:p>
            <a:pPr>
              <a:defRPr/>
            </a:pPr>
            <a:fld id="{EE8F69E0-266D-4E2C-89AE-4290FF2E5872}" type="slidenum">
              <a:rPr lang="en-US"/>
              <a:pPr>
                <a:defRPr/>
              </a:pPr>
              <a:t>‹#›</a:t>
            </a:fld>
            <a:endParaRPr lang="en-US"/>
          </a:p>
        </p:txBody>
      </p:sp>
    </p:spTree>
    <p:extLst>
      <p:ext uri="{BB962C8B-B14F-4D97-AF65-F5344CB8AC3E}">
        <p14:creationId xmlns:p14="http://schemas.microsoft.com/office/powerpoint/2010/main" val="389592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fld id="{8D78A8E7-AF3C-4035-8668-4476679C42CF}" type="datetime1">
              <a:rPr lang="ru-RU" altLang="ru-RU" smtClean="0"/>
              <a:t>20.11.2013</a:t>
            </a:fld>
            <a:endParaRPr lang="en-US" altLang="ru-RU"/>
          </a:p>
        </p:txBody>
      </p:sp>
      <p:sp>
        <p:nvSpPr>
          <p:cNvPr id="7" name="Rectangle 5"/>
          <p:cNvSpPr>
            <a:spLocks noGrp="1" noChangeArrowheads="1"/>
          </p:cNvSpPr>
          <p:nvPr>
            <p:ph type="ftr" sz="quarter" idx="11"/>
          </p:nvPr>
        </p:nvSpPr>
        <p:spPr>
          <a:ln/>
        </p:spPr>
        <p:txBody>
          <a:bodyPr/>
          <a:lstStyle>
            <a:lvl1pPr>
              <a:defRPr/>
            </a:lvl1pPr>
          </a:lstStyle>
          <a:p>
            <a:r>
              <a:rPr lang="en-US" altLang="ru-RU" smtClean="0"/>
              <a:t>(c) </a:t>
            </a:r>
            <a:r>
              <a:rPr lang="ru-RU" altLang="ru-RU" smtClean="0"/>
              <a:t>Асоціація "Інформатіо-Консорціум", 2013</a:t>
            </a:r>
            <a:endParaRPr lang="en-US" altLang="ru-RU"/>
          </a:p>
        </p:txBody>
      </p:sp>
      <p:sp>
        <p:nvSpPr>
          <p:cNvPr id="8" name="Rectangle 6"/>
          <p:cNvSpPr>
            <a:spLocks noGrp="1" noChangeArrowheads="1"/>
          </p:cNvSpPr>
          <p:nvPr>
            <p:ph type="sldNum" sz="quarter" idx="12"/>
          </p:nvPr>
        </p:nvSpPr>
        <p:spPr>
          <a:ln/>
        </p:spPr>
        <p:txBody>
          <a:bodyPr/>
          <a:lstStyle>
            <a:lvl1pPr>
              <a:defRPr/>
            </a:lvl1pPr>
          </a:lstStyle>
          <a:p>
            <a:pPr>
              <a:defRPr/>
            </a:pPr>
            <a:fld id="{CE1B953E-B189-41A1-ABBA-E12BB353F54E}" type="slidenum">
              <a:rPr lang="en-US"/>
              <a:pPr>
                <a:defRPr/>
              </a:pPr>
              <a:t>‹#›</a:t>
            </a:fld>
            <a:endParaRPr lang="en-US"/>
          </a:p>
        </p:txBody>
      </p:sp>
    </p:spTree>
    <p:extLst>
      <p:ext uri="{BB962C8B-B14F-4D97-AF65-F5344CB8AC3E}">
        <p14:creationId xmlns:p14="http://schemas.microsoft.com/office/powerpoint/2010/main" val="1446176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F82430B2-D9A3-49BA-AF82-0E437EFA2920}" type="datetime1">
              <a:rPr lang="ru-RU" altLang="ru-RU" smtClean="0"/>
              <a:t>20.11.2013</a:t>
            </a:fld>
            <a:endParaRPr lang="en-US" altLang="ru-RU"/>
          </a:p>
        </p:txBody>
      </p:sp>
      <p:sp>
        <p:nvSpPr>
          <p:cNvPr id="6" name="Rectangle 5"/>
          <p:cNvSpPr>
            <a:spLocks noGrp="1" noChangeArrowheads="1"/>
          </p:cNvSpPr>
          <p:nvPr>
            <p:ph type="ftr" sz="quarter" idx="11"/>
          </p:nvPr>
        </p:nvSpPr>
        <p:spPr>
          <a:ln/>
        </p:spPr>
        <p:txBody>
          <a:bodyPr/>
          <a:lstStyle>
            <a:lvl1pPr>
              <a:defRPr/>
            </a:lvl1pPr>
          </a:lstStyle>
          <a:p>
            <a:r>
              <a:rPr lang="en-US" altLang="ru-RU" smtClean="0"/>
              <a:t>(c) </a:t>
            </a:r>
            <a:r>
              <a:rPr lang="ru-RU" altLang="ru-RU" smtClean="0"/>
              <a:t>Асоціація "Інформатіо-Консорціум", 2013</a:t>
            </a:r>
            <a:endParaRPr lang="en-US" altLang="ru-RU"/>
          </a:p>
        </p:txBody>
      </p:sp>
      <p:sp>
        <p:nvSpPr>
          <p:cNvPr id="7" name="Rectangle 6"/>
          <p:cNvSpPr>
            <a:spLocks noGrp="1" noChangeArrowheads="1"/>
          </p:cNvSpPr>
          <p:nvPr>
            <p:ph type="sldNum" sz="quarter" idx="12"/>
          </p:nvPr>
        </p:nvSpPr>
        <p:spPr>
          <a:ln/>
        </p:spPr>
        <p:txBody>
          <a:bodyPr/>
          <a:lstStyle>
            <a:lvl1pPr>
              <a:defRPr/>
            </a:lvl1pPr>
          </a:lstStyle>
          <a:p>
            <a:pPr>
              <a:defRPr/>
            </a:pPr>
            <a:fld id="{2CE2FF93-65E7-4D28-A6D7-CBDC5FC953E8}" type="slidenum">
              <a:rPr lang="en-US"/>
              <a:pPr>
                <a:defRPr/>
              </a:pPr>
              <a:t>‹#›</a:t>
            </a:fld>
            <a:endParaRPr lang="en-US"/>
          </a:p>
        </p:txBody>
      </p:sp>
    </p:spTree>
    <p:extLst>
      <p:ext uri="{BB962C8B-B14F-4D97-AF65-F5344CB8AC3E}">
        <p14:creationId xmlns:p14="http://schemas.microsoft.com/office/powerpoint/2010/main" val="253103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A2F085F-413C-40FD-AFEF-9709ADDE1EED}" type="datetime1">
              <a:rPr lang="ru-RU" smtClean="0"/>
              <a:t>20.11.2013</a:t>
            </a:fld>
            <a:endParaRPr lang="ru-RU"/>
          </a:p>
        </p:txBody>
      </p:sp>
      <p:sp>
        <p:nvSpPr>
          <p:cNvPr id="5" name="Footer Placeholder 4"/>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6" name="Slide Number Placeholder 5"/>
          <p:cNvSpPr>
            <a:spLocks noGrp="1"/>
          </p:cNvSpPr>
          <p:nvPr>
            <p:ph type="sldNum" sz="quarter" idx="12"/>
          </p:nvPr>
        </p:nvSpPr>
        <p:spPr/>
        <p:txBody>
          <a:bodyPr/>
          <a:lstStyle/>
          <a:p>
            <a:fld id="{6AC7783A-76CF-4E50-B0E8-9DDD0EFF522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40547A-E7D7-4F22-AD51-CDBFBF18E933}" type="datetime1">
              <a:rPr lang="ru-RU" smtClean="0"/>
              <a:t>20.11.2013</a:t>
            </a:fld>
            <a:endParaRPr lang="ru-RU"/>
          </a:p>
        </p:txBody>
      </p:sp>
      <p:sp>
        <p:nvSpPr>
          <p:cNvPr id="5" name="Footer Placeholder 4"/>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6" name="Slide Number Placeholder 5"/>
          <p:cNvSpPr>
            <a:spLocks noGrp="1"/>
          </p:cNvSpPr>
          <p:nvPr>
            <p:ph type="sldNum" sz="quarter" idx="12"/>
          </p:nvPr>
        </p:nvSpPr>
        <p:spPr/>
        <p:txBody>
          <a:bodyPr/>
          <a:lstStyle/>
          <a:p>
            <a:fld id="{6AC7783A-76CF-4E50-B0E8-9DDD0EFF52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3795B7-FD88-4F8E-98FB-7475018CA712}" type="datetime1">
              <a:rPr lang="ru-RU" smtClean="0"/>
              <a:t>20.11.2013</a:t>
            </a:fld>
            <a:endParaRPr lang="ru-RU"/>
          </a:p>
        </p:txBody>
      </p:sp>
      <p:sp>
        <p:nvSpPr>
          <p:cNvPr id="6" name="Footer Placeholder 5"/>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7" name="Slide Number Placeholder 6"/>
          <p:cNvSpPr>
            <a:spLocks noGrp="1"/>
          </p:cNvSpPr>
          <p:nvPr>
            <p:ph type="sldNum" sz="quarter" idx="12"/>
          </p:nvPr>
        </p:nvSpPr>
        <p:spPr/>
        <p:txBody>
          <a:bodyPr/>
          <a:lstStyle/>
          <a:p>
            <a:fld id="{6AC7783A-76CF-4E50-B0E8-9DDD0EFF522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F73C3F4-FAD1-40F7-8A1B-140F1C885288}" type="datetime1">
              <a:rPr lang="ru-RU" smtClean="0"/>
              <a:t>20.11.2013</a:t>
            </a:fld>
            <a:endParaRPr lang="ru-RU"/>
          </a:p>
        </p:txBody>
      </p:sp>
      <p:sp>
        <p:nvSpPr>
          <p:cNvPr id="8" name="Footer Placeholder 7"/>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9" name="Slide Number Placeholder 8"/>
          <p:cNvSpPr>
            <a:spLocks noGrp="1"/>
          </p:cNvSpPr>
          <p:nvPr>
            <p:ph type="sldNum" sz="quarter" idx="12"/>
          </p:nvPr>
        </p:nvSpPr>
        <p:spPr/>
        <p:txBody>
          <a:bodyPr/>
          <a:lstStyle/>
          <a:p>
            <a:fld id="{6AC7783A-76CF-4E50-B0E8-9DDD0EFF5229}"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FE5FC35-C723-4025-A211-98E435E63915}" type="datetime1">
              <a:rPr lang="ru-RU" smtClean="0"/>
              <a:t>20.11.2013</a:t>
            </a:fld>
            <a:endParaRPr lang="ru-RU"/>
          </a:p>
        </p:txBody>
      </p:sp>
      <p:sp>
        <p:nvSpPr>
          <p:cNvPr id="4" name="Footer Placeholder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Slide Number Placeholder 4"/>
          <p:cNvSpPr>
            <a:spLocks noGrp="1"/>
          </p:cNvSpPr>
          <p:nvPr>
            <p:ph type="sldNum" sz="quarter" idx="12"/>
          </p:nvPr>
        </p:nvSpPr>
        <p:spPr/>
        <p:txBody>
          <a:bodyPr/>
          <a:lstStyle/>
          <a:p>
            <a:fld id="{6AC7783A-76CF-4E50-B0E8-9DDD0EFF52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4AF6B-D910-4820-9BE0-7A7EF3DE02C1}" type="datetime1">
              <a:rPr lang="ru-RU" smtClean="0"/>
              <a:t>20.11.2013</a:t>
            </a:fld>
            <a:endParaRPr lang="ru-RU"/>
          </a:p>
        </p:txBody>
      </p:sp>
      <p:sp>
        <p:nvSpPr>
          <p:cNvPr id="3" name="Footer Placeholder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Slide Number Placeholder 3"/>
          <p:cNvSpPr>
            <a:spLocks noGrp="1"/>
          </p:cNvSpPr>
          <p:nvPr>
            <p:ph type="sldNum" sz="quarter" idx="12"/>
          </p:nvPr>
        </p:nvSpPr>
        <p:spPr/>
        <p:txBody>
          <a:bodyPr/>
          <a:lstStyle/>
          <a:p>
            <a:fld id="{6AC7783A-76CF-4E50-B0E8-9DDD0EFF52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337203D-B0DB-4BFB-AF3E-8E94142FB2E1}" type="datetime1">
              <a:rPr lang="ru-RU" smtClean="0"/>
              <a:t>20.11.2013</a:t>
            </a:fld>
            <a:endParaRPr lang="ru-RU"/>
          </a:p>
        </p:txBody>
      </p:sp>
      <p:sp>
        <p:nvSpPr>
          <p:cNvPr id="6" name="Footer Placeholder 5"/>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7" name="Slide Number Placeholder 6"/>
          <p:cNvSpPr>
            <a:spLocks noGrp="1"/>
          </p:cNvSpPr>
          <p:nvPr>
            <p:ph type="sldNum" sz="quarter" idx="12"/>
          </p:nvPr>
        </p:nvSpPr>
        <p:spPr/>
        <p:txBody>
          <a:bodyPr/>
          <a:lstStyle/>
          <a:p>
            <a:fld id="{6AC7783A-76CF-4E50-B0E8-9DDD0EFF52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D459FC-14AE-4057-99ED-4265CBA56843}" type="datetime1">
              <a:rPr lang="ru-RU" smtClean="0"/>
              <a:t>20.11.2013</a:t>
            </a:fld>
            <a:endParaRPr lang="ru-RU"/>
          </a:p>
        </p:txBody>
      </p:sp>
      <p:sp>
        <p:nvSpPr>
          <p:cNvPr id="6" name="Footer Placeholder 5"/>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7" name="Slide Number Placeholder 6"/>
          <p:cNvSpPr>
            <a:spLocks noGrp="1"/>
          </p:cNvSpPr>
          <p:nvPr>
            <p:ph type="sldNum" sz="quarter" idx="12"/>
          </p:nvPr>
        </p:nvSpPr>
        <p:spPr/>
        <p:txBody>
          <a:bodyPr/>
          <a:lstStyle/>
          <a:p>
            <a:fld id="{6AC7783A-76CF-4E50-B0E8-9DDD0EFF5229}"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71508B4-F231-4567-A604-F15DC027B4BE}" type="datetime1">
              <a:rPr lang="ru-RU" smtClean="0"/>
              <a:t>20.11.2013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(c) </a:t>
            </a:r>
            <a:r>
              <a:rPr lang="ru-RU" smtClean="0"/>
              <a:t>Асоціація "Інформатіо-Консорціум", 2013</a:t>
            </a: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AC7783A-76CF-4E50-B0E8-9DDD0EFF522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0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7.emf"/><Relationship Id="rId3" Type="http://schemas.openxmlformats.org/officeDocument/2006/relationships/notesSlide" Target="../notesSlides/notesSlide16.xml"/><Relationship Id="rId7" Type="http://schemas.openxmlformats.org/officeDocument/2006/relationships/oleObject" Target="../embeddings/oleObject7.bin"/><Relationship Id="rId12"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58.jpeg"/><Relationship Id="rId11" Type="http://schemas.openxmlformats.org/officeDocument/2006/relationships/image" Target="../media/image61.jpeg"/><Relationship Id="rId5" Type="http://schemas.openxmlformats.org/officeDocument/2006/relationships/image" Target="../media/image55.png"/><Relationship Id="rId10" Type="http://schemas.openxmlformats.org/officeDocument/2006/relationships/image" Target="../media/image60.jpeg"/><Relationship Id="rId4" Type="http://schemas.openxmlformats.org/officeDocument/2006/relationships/oleObject" Target="../embeddings/oleObject6.bin"/><Relationship Id="rId9" Type="http://schemas.openxmlformats.org/officeDocument/2006/relationships/image" Target="../media/image59.jpeg"/><Relationship Id="rId14" Type="http://schemas.openxmlformats.org/officeDocument/2006/relationships/image" Target="../media/image52.png"/></Relationships>
</file>

<file path=ppt/slides/_rels/slide10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7.xml"/><Relationship Id="rId7" Type="http://schemas.openxmlformats.org/officeDocument/2006/relationships/image" Target="../media/image62.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52.png"/><Relationship Id="rId5" Type="http://schemas.openxmlformats.org/officeDocument/2006/relationships/image" Target="../media/image65.jpeg"/><Relationship Id="rId10" Type="http://schemas.openxmlformats.org/officeDocument/2006/relationships/image" Target="../media/image66.jpeg"/><Relationship Id="rId4" Type="http://schemas.openxmlformats.org/officeDocument/2006/relationships/image" Target="../media/image64.jpeg"/><Relationship Id="rId9" Type="http://schemas.openxmlformats.org/officeDocument/2006/relationships/image" Target="../media/image63.emf"/></Relationships>
</file>

<file path=ppt/slides/_rels/slide10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18.xml"/><Relationship Id="rId7" Type="http://schemas.openxmlformats.org/officeDocument/2006/relationships/image" Target="../media/image69.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52.png"/><Relationship Id="rId4" Type="http://schemas.openxmlformats.org/officeDocument/2006/relationships/oleObject" Target="../embeddings/oleObject11.bin"/><Relationship Id="rId9" Type="http://schemas.openxmlformats.org/officeDocument/2006/relationships/image" Target="../media/image71.png"/></Relationships>
</file>

<file path=ppt/slides/_rels/slide11.xml.rels><?xml version="1.0" encoding="UTF-8" standalone="yes"?>
<Relationships xmlns="http://schemas.openxmlformats.org/package/2006/relationships"><Relationship Id="rId8" Type="http://schemas.openxmlformats.org/officeDocument/2006/relationships/hyperlink" Target="http://www.ebscohost.com/academic/anthropological-literature" TargetMode="External"/><Relationship Id="rId13" Type="http://schemas.openxmlformats.org/officeDocument/2006/relationships/hyperlink" Target="http://www.ebscohost.com/academic/book-review-digest-plus-h.w.-wilson" TargetMode="External"/><Relationship Id="rId18" Type="http://schemas.openxmlformats.org/officeDocument/2006/relationships/hyperlink" Target="http://www.ebscohost.com/academic/communication-mass-media-complete" TargetMode="External"/><Relationship Id="rId3" Type="http://schemas.openxmlformats.org/officeDocument/2006/relationships/hyperlink" Target="http://www.ebscohost.com/academic/america-history-and-life" TargetMode="External"/><Relationship Id="rId21" Type="http://schemas.openxmlformats.org/officeDocument/2006/relationships/hyperlink" Target="http://www.ebscohost.com/academic/educational-administration-abstracts" TargetMode="External"/><Relationship Id="rId7" Type="http://schemas.openxmlformats.org/officeDocument/2006/relationships/hyperlink" Target="http://www.ebscohost.com/academic/anthropological-index" TargetMode="External"/><Relationship Id="rId12" Type="http://schemas.openxmlformats.org/officeDocument/2006/relationships/hyperlink" Target="http://www.ebscohost.com/academic/art-museum-image-gallery" TargetMode="External"/><Relationship Id="rId17" Type="http://schemas.openxmlformats.org/officeDocument/2006/relationships/hyperlink" Target="http://www.ebscohost.com/academic/cinema-image-gallery" TargetMode="External"/><Relationship Id="rId25" Type="http://schemas.openxmlformats.org/officeDocument/2006/relationships/hyperlink" Target="http://www.ebscohost.com/academic/georef" TargetMode="External"/><Relationship Id="rId2" Type="http://schemas.openxmlformats.org/officeDocument/2006/relationships/hyperlink" Target="http://www.ebscohost.com/academic/abstracts-in-social-gerontology" TargetMode="External"/><Relationship Id="rId16" Type="http://schemas.openxmlformats.org/officeDocument/2006/relationships/hyperlink" Target="http://www.ebscohost.com/academic/central-eastern-european-academic-source-ceeas" TargetMode="External"/><Relationship Id="rId20" Type="http://schemas.openxmlformats.org/officeDocument/2006/relationships/hyperlink" Target="http://www.ebscohost.com/academic/education-source" TargetMode="External"/><Relationship Id="rId1" Type="http://schemas.openxmlformats.org/officeDocument/2006/relationships/slideLayout" Target="../slideLayouts/slideLayout2.xml"/><Relationship Id="rId6" Type="http://schemas.openxmlformats.org/officeDocument/2006/relationships/hyperlink" Target="http://ebscohost.com/archives/history-genealogy/american-revolution" TargetMode="External"/><Relationship Id="rId11" Type="http://schemas.openxmlformats.org/officeDocument/2006/relationships/hyperlink" Target="http://www.ebscohost.com/academic/art-full-text" TargetMode="External"/><Relationship Id="rId24" Type="http://schemas.openxmlformats.org/officeDocument/2006/relationships/hyperlink" Target="http://www.ebscohost.com/academic/gender-studies-database" TargetMode="External"/><Relationship Id="rId5" Type="http://schemas.openxmlformats.org/officeDocument/2006/relationships/hyperlink" Target="http://www.ebscohost.com/academic/american-bibliography-of-slavic-eastern-european-studies" TargetMode="External"/><Relationship Id="rId15" Type="http://schemas.openxmlformats.org/officeDocument/2006/relationships/hyperlink" Target="http://www.ebscohost.com/academic/caribbean-search" TargetMode="External"/><Relationship Id="rId23" Type="http://schemas.openxmlformats.org/officeDocument/2006/relationships/hyperlink" Target="http://www.ebscohost.com/academic/eric" TargetMode="External"/><Relationship Id="rId10" Type="http://schemas.openxmlformats.org/officeDocument/2006/relationships/hyperlink" Target="http://www.ebscohost.com/academic/art-abstracts" TargetMode="External"/><Relationship Id="rId19" Type="http://schemas.openxmlformats.org/officeDocument/2006/relationships/hyperlink" Target="http://www.ebscohost.com/academic/econlit-with-full-text" TargetMode="External"/><Relationship Id="rId4" Type="http://schemas.openxmlformats.org/officeDocument/2006/relationships/hyperlink" Target="http://www.ebscohost.com/academic/america-history-and-life-with-full-text" TargetMode="External"/><Relationship Id="rId9" Type="http://schemas.openxmlformats.org/officeDocument/2006/relationships/hyperlink" Target="http://www.ebscohost.com/academic/applied-science-technology-full-text" TargetMode="External"/><Relationship Id="rId14" Type="http://schemas.openxmlformats.org/officeDocument/2006/relationships/hyperlink" Target="http://www.ebscohost.com/academic/canadian-literary-centre" TargetMode="External"/><Relationship Id="rId22" Type="http://schemas.openxmlformats.org/officeDocument/2006/relationships/hyperlink" Target="http://www.ebscohost.com/academic/environment-complete"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75.png"/><Relationship Id="rId3" Type="http://schemas.openxmlformats.org/officeDocument/2006/relationships/notesSlide" Target="../notesSlides/notesSlide20.xml"/><Relationship Id="rId7" Type="http://schemas.openxmlformats.org/officeDocument/2006/relationships/image" Target="../media/image78.png"/><Relationship Id="rId12" Type="http://schemas.openxmlformats.org/officeDocument/2006/relationships/oleObject" Target="../embeddings/oleObject15.bin"/><Relationship Id="rId2" Type="http://schemas.openxmlformats.org/officeDocument/2006/relationships/slideLayout" Target="../slideLayouts/slideLayout7.xml"/><Relationship Id="rId16" Type="http://schemas.openxmlformats.org/officeDocument/2006/relationships/image" Target="../media/image52.png"/><Relationship Id="rId1" Type="http://schemas.openxmlformats.org/officeDocument/2006/relationships/vmlDrawing" Target="../drawings/vmlDrawing8.vml"/><Relationship Id="rId6" Type="http://schemas.openxmlformats.org/officeDocument/2006/relationships/image" Target="../media/image77.png"/><Relationship Id="rId11" Type="http://schemas.openxmlformats.org/officeDocument/2006/relationships/image" Target="../media/image74.emf"/><Relationship Id="rId5" Type="http://schemas.openxmlformats.org/officeDocument/2006/relationships/image" Target="../media/image72.png"/><Relationship Id="rId15" Type="http://schemas.openxmlformats.org/officeDocument/2006/relationships/image" Target="../media/image76.emf"/><Relationship Id="rId10" Type="http://schemas.openxmlformats.org/officeDocument/2006/relationships/oleObject" Target="../embeddings/oleObject14.bin"/><Relationship Id="rId4" Type="http://schemas.openxmlformats.org/officeDocument/2006/relationships/oleObject" Target="../embeddings/oleObject12.bin"/><Relationship Id="rId9" Type="http://schemas.openxmlformats.org/officeDocument/2006/relationships/image" Target="../media/image73.emf"/><Relationship Id="rId14" Type="http://schemas.openxmlformats.org/officeDocument/2006/relationships/oleObject" Target="../embeddings/oleObject16.bin"/></Relationships>
</file>

<file path=ppt/slides/_rels/slide11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8.wmf"/></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cimagojr.com/SCImagoJournalRank.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scopus.com/redirect/linking.url?targetURL=http://www.journalindicators.com/&amp;locationID=8&amp;categoryID=43&amp;linkType=JournalMetricsLinking&amp;zone=metricsBox&amp;sourceId=17191&amp;origin=sourceinfo&amp;dig=8b2dd2e142774f53fe6fcefd1b0a8202" TargetMode="External"/><Relationship Id="rId2" Type="http://schemas.openxmlformats.org/officeDocument/2006/relationships/hyperlink" Target="http://www.scopus.com/redirect/linking.url?targetURL=http://www.scimagojr.com/&amp;locationID=8&amp;categoryID=42&amp;linkType=JournalMetricsLinking&amp;zone=metricsBox&amp;sourceId=17191&amp;origin=sourceinfo&amp;dig=9517732c41d7d67141630c069fe69224" TargetMode="External"/><Relationship Id="rId1" Type="http://schemas.openxmlformats.org/officeDocument/2006/relationships/slideLayout" Target="../slideLayouts/slideLayout4.xml"/><Relationship Id="rId5" Type="http://schemas.openxmlformats.org/officeDocument/2006/relationships/hyperlink" Target="http://www.scopus.com/redirect/linking.url?targetURL=http://www.journalindicators.com/&amp;locationID=8&amp;categoryID=43&amp;linkType=JournalMetricsLinking&amp;zone=metricsBox&amp;sourceId=29732&amp;origin=sourceinfo&amp;dig=a9d076ceae3c60cd99614e348dbb3584" TargetMode="External"/><Relationship Id="rId4" Type="http://schemas.openxmlformats.org/officeDocument/2006/relationships/hyperlink" Target="http://www.scopus.com/redirect/linking.url?targetURL=http://www.scimagojr.com/&amp;locationID=8&amp;categoryID=42&amp;linkType=JournalMetricsLinking&amp;zone=metricsBox&amp;sourceId=29732&amp;origin=sourceinfo&amp;dig=07d40162be71d130b648c7e15f0dbb61"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info.scival.com/"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ki/%D0%9D%D0%B0%D0%BB%D0%B8%D0%BC%D0%BE%D0%B2,_%D0%92%D0%B0%D1%81%D0%B8%D0%BB%D0%B8%D0%B9_%D0%92%D0%B0%D1%81%D0%B8%D0%BB%D1%8C%D0%B5%D0%B2%D0%B8%D1%87" TargetMode="External"/><Relationship Id="rId2" Type="http://schemas.openxmlformats.org/officeDocument/2006/relationships/hyperlink" Target="http://ru.wikipedia.org/wiki/%D0%98%D0%BD%D0%B4%D0%B5%D0%BA%D1%81_%D1%86%D0%B8%D1%82%D0%B8%D1%80%D0%BE%D0%B2%D0%B0%D0%BD%D0%B8%D1%8F_%D0%BD%D0%B0%D1%83%D1%87%D0%BD%D1%8B%D1%85_%D1%81%D1%82%D0%B0%D1%82%D0%B5%D0%B9"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info.embase.com/emtree/index.s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hyperlink" Target="http://www.elsevierscience.ru/info/add-journal-to-scopu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emeraldinsight.co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44.emf"/><Relationship Id="rId4" Type="http://schemas.openxmlformats.org/officeDocument/2006/relationships/oleObject" Target="../embeddings/oleObject4.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46.jpeg"/></Relationships>
</file>

<file path=ppt/slides/_rels/slide8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8.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informatioresources.wordpress.com/"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915816" y="4221088"/>
            <a:ext cx="5637010" cy="882119"/>
          </a:xfrm>
        </p:spPr>
        <p:txBody>
          <a:bodyPr>
            <a:normAutofit fontScale="77500" lnSpcReduction="20000"/>
          </a:bodyPr>
          <a:lstStyle/>
          <a:p>
            <a:pPr algn="r"/>
            <a:r>
              <a:rPr lang="uk-UA" i="1" dirty="0" smtClean="0"/>
              <a:t>Васильєв О.В.,</a:t>
            </a:r>
            <a:r>
              <a:rPr lang="en-US" i="1" dirty="0" smtClean="0"/>
              <a:t> </a:t>
            </a:r>
            <a:r>
              <a:rPr lang="ru-RU" i="1" dirty="0" smtClean="0"/>
              <a:t>к.т.н.</a:t>
            </a:r>
            <a:r>
              <a:rPr lang="uk-UA" i="1" dirty="0" smtClean="0"/>
              <a:t> </a:t>
            </a:r>
            <a:endParaRPr lang="en-US" i="1" dirty="0" smtClean="0"/>
          </a:p>
          <a:p>
            <a:pPr algn="r"/>
            <a:r>
              <a:rPr lang="uk-UA" i="1" dirty="0" smtClean="0"/>
              <a:t>Асоціація "</a:t>
            </a:r>
            <a:r>
              <a:rPr lang="uk-UA" i="1" dirty="0" err="1" smtClean="0"/>
              <a:t>Інформатіо-Консорціум</a:t>
            </a:r>
            <a:r>
              <a:rPr lang="uk-UA" i="1" dirty="0" smtClean="0"/>
              <a:t>" (Київ, Україна)</a:t>
            </a:r>
            <a:r>
              <a:rPr lang="ru-RU" dirty="0" smtClean="0"/>
              <a:t/>
            </a:r>
            <a:br>
              <a:rPr lang="ru-RU" dirty="0" smtClean="0"/>
            </a:br>
            <a:endParaRPr lang="ru-RU" dirty="0"/>
          </a:p>
        </p:txBody>
      </p:sp>
      <p:sp>
        <p:nvSpPr>
          <p:cNvPr id="2" name="Заголовок 1"/>
          <p:cNvSpPr>
            <a:spLocks noGrp="1"/>
          </p:cNvSpPr>
          <p:nvPr>
            <p:ph type="ctrTitle"/>
          </p:nvPr>
        </p:nvSpPr>
        <p:spPr>
          <a:xfrm>
            <a:off x="685800" y="620688"/>
            <a:ext cx="7772400" cy="2979763"/>
          </a:xfrm>
        </p:spPr>
        <p:txBody>
          <a:bodyPr>
            <a:noAutofit/>
          </a:bodyPr>
          <a:lstStyle/>
          <a:p>
            <a:pPr algn="ctr"/>
            <a:r>
              <a:rPr lang="ru-RU" sz="2800" b="0" dirty="0">
                <a:effectLst/>
              </a:rPr>
              <a:t>"</a:t>
            </a:r>
            <a:r>
              <a:rPr lang="ru-RU" sz="2800" b="0" dirty="0" err="1">
                <a:effectLst/>
              </a:rPr>
              <a:t>Напрями</a:t>
            </a:r>
            <a:r>
              <a:rPr lang="ru-RU" sz="2800" b="0" dirty="0">
                <a:effectLst/>
              </a:rPr>
              <a:t> </a:t>
            </a:r>
            <a:r>
              <a:rPr lang="ru-RU" sz="2800" b="0" dirty="0" err="1">
                <a:effectLst/>
              </a:rPr>
              <a:t>співпраці</a:t>
            </a:r>
            <a:r>
              <a:rPr lang="ru-RU" sz="2800" b="0" dirty="0">
                <a:effectLst/>
              </a:rPr>
              <a:t> </a:t>
            </a:r>
            <a:r>
              <a:rPr lang="ru-RU" sz="2800" b="0" dirty="0" err="1">
                <a:effectLst/>
              </a:rPr>
              <a:t>університету</a:t>
            </a:r>
            <a:r>
              <a:rPr lang="ru-RU" sz="2800" b="0" dirty="0">
                <a:effectLst/>
              </a:rPr>
              <a:t> </a:t>
            </a:r>
            <a:r>
              <a:rPr lang="en-US" sz="2800" b="0" dirty="0" smtClean="0">
                <a:effectLst/>
              </a:rPr>
              <a:t/>
            </a:r>
            <a:br>
              <a:rPr lang="en-US" sz="2800" b="0" dirty="0" smtClean="0">
                <a:effectLst/>
              </a:rPr>
            </a:br>
            <a:r>
              <a:rPr lang="ru-RU" sz="2800" b="0" dirty="0" smtClean="0">
                <a:effectLst/>
              </a:rPr>
              <a:t>з </a:t>
            </a:r>
            <a:r>
              <a:rPr lang="ru-RU" sz="2800" b="0" dirty="0" err="1">
                <a:effectLst/>
              </a:rPr>
              <a:t>науковометричними</a:t>
            </a:r>
            <a:r>
              <a:rPr lang="ru-RU" sz="2800" b="0" dirty="0">
                <a:effectLst/>
              </a:rPr>
              <a:t> </a:t>
            </a:r>
            <a:r>
              <a:rPr lang="ru-RU" sz="2800" b="0" dirty="0" err="1">
                <a:effectLst/>
              </a:rPr>
              <a:t>інформаційними</a:t>
            </a:r>
            <a:r>
              <a:rPr lang="ru-RU" sz="2800" b="0" dirty="0">
                <a:effectLst/>
              </a:rPr>
              <a:t> системами </a:t>
            </a:r>
            <a:r>
              <a:rPr lang="en-US" sz="2800" b="0" dirty="0" smtClean="0">
                <a:effectLst/>
              </a:rPr>
              <a:t/>
            </a:r>
            <a:br>
              <a:rPr lang="en-US" sz="2800" b="0" dirty="0" smtClean="0">
                <a:effectLst/>
              </a:rPr>
            </a:br>
            <a:r>
              <a:rPr lang="ru-RU" sz="2800" b="0" dirty="0" smtClean="0">
                <a:effectLst/>
              </a:rPr>
              <a:t>- </a:t>
            </a:r>
            <a:r>
              <a:rPr lang="ru-RU" sz="2800" b="0" dirty="0" err="1">
                <a:effectLst/>
              </a:rPr>
              <a:t>моніторинг</a:t>
            </a:r>
            <a:r>
              <a:rPr lang="ru-RU" sz="2800" b="0" dirty="0">
                <a:effectLst/>
              </a:rPr>
              <a:t>, </a:t>
            </a:r>
            <a:r>
              <a:rPr lang="ru-RU" sz="2800" b="0" dirty="0" err="1">
                <a:effectLst/>
              </a:rPr>
              <a:t>аналіз</a:t>
            </a:r>
            <a:r>
              <a:rPr lang="ru-RU" sz="2800" b="0" dirty="0">
                <a:effectLst/>
              </a:rPr>
              <a:t> </a:t>
            </a:r>
            <a:r>
              <a:rPr lang="ru-RU" sz="2800" b="0" dirty="0" err="1">
                <a:effectLst/>
              </a:rPr>
              <a:t>досліджень</a:t>
            </a:r>
            <a:r>
              <a:rPr lang="ru-RU" sz="2800" b="0" dirty="0">
                <a:effectLst/>
              </a:rPr>
              <a:t> та </a:t>
            </a:r>
            <a:r>
              <a:rPr lang="ru-RU" sz="2800" b="0" dirty="0" err="1">
                <a:effectLst/>
              </a:rPr>
              <a:t>індексування</a:t>
            </a:r>
            <a:r>
              <a:rPr lang="ru-RU" sz="2800" b="0" dirty="0">
                <a:effectLst/>
              </a:rPr>
              <a:t> </a:t>
            </a:r>
            <a:r>
              <a:rPr lang="ru-RU" sz="2800" b="0" dirty="0" err="1">
                <a:effectLst/>
              </a:rPr>
              <a:t>публікацій</a:t>
            </a:r>
            <a:r>
              <a:rPr lang="ru-RU" sz="2800" b="0" dirty="0">
                <a:effectLst/>
              </a:rPr>
              <a:t> ВНЗ</a:t>
            </a:r>
            <a:r>
              <a:rPr lang="ru-RU" sz="2800" b="0" dirty="0" smtClean="0">
                <a:effectLst/>
              </a:rPr>
              <a:t>"</a:t>
            </a:r>
            <a:r>
              <a:rPr lang="ru-RU" sz="2800" dirty="0"/>
              <a:t/>
            </a:r>
            <a:br>
              <a:rPr lang="ru-RU" sz="2800" dirty="0"/>
            </a:br>
            <a:endParaRPr lang="ru-RU" sz="2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5445224"/>
            <a:ext cx="1345510" cy="1153294"/>
          </a:xfrm>
          <a:prstGeom prst="rect">
            <a:avLst/>
          </a:prstGeom>
        </p:spPr>
      </p:pic>
    </p:spTree>
    <p:extLst>
      <p:ext uri="{BB962C8B-B14F-4D97-AF65-F5344CB8AC3E}">
        <p14:creationId xmlns:p14="http://schemas.microsoft.com/office/powerpoint/2010/main" val="873395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655F95-3B6D-4AE2-9718-41CA1994BB26}"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10</a:t>
            </a:fld>
            <a:endParaRPr lang="ru-RU"/>
          </a:p>
        </p:txBody>
      </p:sp>
      <p:sp>
        <p:nvSpPr>
          <p:cNvPr id="5" name="Заголовок 4"/>
          <p:cNvSpPr>
            <a:spLocks noGrp="1"/>
          </p:cNvSpPr>
          <p:nvPr>
            <p:ph type="title"/>
          </p:nvPr>
        </p:nvSpPr>
        <p:spPr/>
        <p:txBody>
          <a:bodyPr/>
          <a:lstStyle/>
          <a:p>
            <a:pPr marL="0" indent="0">
              <a:buNone/>
            </a:pPr>
            <a:r>
              <a:rPr lang="uk-UA" dirty="0" smtClean="0"/>
              <a:t>Приклади </a:t>
            </a:r>
            <a:r>
              <a:rPr lang="uk-UA" dirty="0" err="1" smtClean="0"/>
              <a:t>наукометричних</a:t>
            </a:r>
            <a:r>
              <a:rPr lang="uk-UA" dirty="0" smtClean="0"/>
              <a:t> БД</a:t>
            </a:r>
            <a:endParaRPr lang="ru-RU" dirty="0"/>
          </a:p>
        </p:txBody>
      </p:sp>
      <p:sp>
        <p:nvSpPr>
          <p:cNvPr id="6" name="Объект 5"/>
          <p:cNvSpPr>
            <a:spLocks noGrp="1"/>
          </p:cNvSpPr>
          <p:nvPr>
            <p:ph sz="quarter" idx="13"/>
          </p:nvPr>
        </p:nvSpPr>
        <p:spPr>
          <a:xfrm>
            <a:off x="611560" y="731520"/>
            <a:ext cx="8208912" cy="2193424"/>
          </a:xfrm>
        </p:spPr>
        <p:txBody>
          <a:bodyPr>
            <a:normAutofit fontScale="77500" lnSpcReduction="20000"/>
          </a:bodyPr>
          <a:lstStyle/>
          <a:p>
            <a:pPr marL="45720" indent="0">
              <a:buNone/>
            </a:pPr>
            <a:r>
              <a:rPr lang="en-US" sz="3000" dirty="0" smtClean="0"/>
              <a:t>200 </a:t>
            </a:r>
            <a:r>
              <a:rPr lang="ru-RU" sz="3000" dirty="0" err="1" smtClean="0"/>
              <a:t>наукометричних</a:t>
            </a:r>
            <a:r>
              <a:rPr lang="ru-RU" sz="3000" dirty="0" smtClean="0"/>
              <a:t> баз </a:t>
            </a:r>
            <a:r>
              <a:rPr lang="ru-RU" sz="3000" dirty="0" err="1" smtClean="0"/>
              <a:t>даних</a:t>
            </a:r>
            <a:r>
              <a:rPr lang="ru-RU" sz="3000" dirty="0" smtClean="0"/>
              <a:t> </a:t>
            </a:r>
            <a:r>
              <a:rPr lang="en-US" sz="3000" dirty="0" smtClean="0"/>
              <a:t>STN International</a:t>
            </a:r>
          </a:p>
          <a:p>
            <a:pPr marL="45720" indent="0">
              <a:buNone/>
            </a:pPr>
            <a:endParaRPr lang="en-US" dirty="0"/>
          </a:p>
          <a:p>
            <a:pPr marL="45720" indent="0">
              <a:buNone/>
            </a:pPr>
            <a:r>
              <a:rPr lang="en-US" sz="4600" dirty="0"/>
              <a:t>http://www.stn-international.com/uploads/tx_ptgsarelatedfiles/stnfile_kat_en_01.pdf</a:t>
            </a:r>
          </a:p>
          <a:p>
            <a:pPr marL="45720" indent="0">
              <a:buNone/>
            </a:pPr>
            <a:endParaRPr lang="ru-RU" sz="4600" dirty="0"/>
          </a:p>
        </p:txBody>
      </p:sp>
    </p:spTree>
    <p:extLst>
      <p:ext uri="{BB962C8B-B14F-4D97-AF65-F5344CB8AC3E}">
        <p14:creationId xmlns:p14="http://schemas.microsoft.com/office/powerpoint/2010/main" val="26533539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AutoShape 4"/>
          <p:cNvSpPr>
            <a:spLocks noGrp="1" noChangeArrowheads="1"/>
          </p:cNvSpPr>
          <p:nvPr>
            <p:ph type="title"/>
          </p:nvPr>
        </p:nvSpPr>
        <p:spPr>
          <a:xfrm>
            <a:off x="1763688" y="4941168"/>
            <a:ext cx="6512511" cy="1143000"/>
          </a:xfrm>
        </p:spPr>
        <p:txBody>
          <a:bodyPr/>
          <a:lstStyle/>
          <a:p>
            <a:pPr marL="0" indent="0">
              <a:buNone/>
            </a:pPr>
            <a:r>
              <a:rPr lang="uk-UA" sz="3600" dirty="0" smtClean="0"/>
              <a:t>Шляхи організації роботи</a:t>
            </a:r>
            <a:endParaRPr lang="en-US" sz="3600" dirty="0" smtClean="0"/>
          </a:p>
        </p:txBody>
      </p:sp>
      <p:sp>
        <p:nvSpPr>
          <p:cNvPr id="265221" name="Rectangle 5"/>
          <p:cNvSpPr>
            <a:spLocks noGrp="1" noChangeArrowheads="1"/>
          </p:cNvSpPr>
          <p:nvPr>
            <p:ph type="body" sz="half" idx="4294967295"/>
          </p:nvPr>
        </p:nvSpPr>
        <p:spPr>
          <a:xfrm>
            <a:off x="827584" y="764704"/>
            <a:ext cx="3770313" cy="3724275"/>
          </a:xfrm>
          <a:prstGeom prst="rect">
            <a:avLst/>
          </a:prstGeom>
        </p:spPr>
        <p:txBody>
          <a:bodyPr/>
          <a:lstStyle/>
          <a:p>
            <a:r>
              <a:rPr lang="uk-UA" sz="1800" dirty="0" smtClean="0"/>
              <a:t>Вивчення і вдосконалення використання іноземних мов (англійська, німецька, французька, іспанська)</a:t>
            </a:r>
          </a:p>
          <a:p>
            <a:r>
              <a:rPr lang="uk-UA" sz="1800" dirty="0" smtClean="0"/>
              <a:t>Наповнення курсів новою інформацією</a:t>
            </a:r>
          </a:p>
          <a:p>
            <a:r>
              <a:rPr lang="uk-UA" sz="1800" dirty="0" smtClean="0"/>
              <a:t>Наукова робота студентів</a:t>
            </a:r>
          </a:p>
          <a:p>
            <a:r>
              <a:rPr lang="uk-UA" sz="1800" dirty="0" smtClean="0"/>
              <a:t>Наукова робота викладачів та дослідників</a:t>
            </a:r>
            <a:endParaRPr lang="en-US" sz="1800" dirty="0" smtClean="0"/>
          </a:p>
        </p:txBody>
      </p:sp>
      <p:sp>
        <p:nvSpPr>
          <p:cNvPr id="265222" name="Rectangle 6"/>
          <p:cNvSpPr>
            <a:spLocks noGrp="1" noChangeArrowheads="1"/>
          </p:cNvSpPr>
          <p:nvPr>
            <p:ph type="body" sz="half" idx="4294967295"/>
          </p:nvPr>
        </p:nvSpPr>
        <p:spPr>
          <a:xfrm>
            <a:off x="4788024" y="620688"/>
            <a:ext cx="3770312" cy="3724275"/>
          </a:xfrm>
          <a:prstGeom prst="rect">
            <a:avLst/>
          </a:prstGeom>
        </p:spPr>
        <p:txBody>
          <a:bodyPr/>
          <a:lstStyle/>
          <a:p>
            <a:r>
              <a:rPr lang="uk-UA" sz="2000" dirty="0" smtClean="0"/>
              <a:t>Вивчення структури ядра інформаційних джерел</a:t>
            </a:r>
          </a:p>
          <a:p>
            <a:r>
              <a:rPr lang="uk-UA" sz="2000" dirty="0" smtClean="0"/>
              <a:t>Створення системи “персональних скриньок”</a:t>
            </a:r>
          </a:p>
          <a:p>
            <a:r>
              <a:rPr lang="uk-UA" sz="2000" dirty="0" smtClean="0"/>
              <a:t>Розробка “локальних тематичних картотек”</a:t>
            </a:r>
          </a:p>
          <a:p>
            <a:r>
              <a:rPr lang="uk-UA" sz="2000" dirty="0" smtClean="0"/>
              <a:t>Розробка “інформаційних каналів” </a:t>
            </a:r>
          </a:p>
          <a:p>
            <a:endParaRPr lang="en-US" sz="2000" dirty="0" smtClean="0"/>
          </a:p>
        </p:txBody>
      </p:sp>
      <p:sp>
        <p:nvSpPr>
          <p:cNvPr id="2" name="Дата 1"/>
          <p:cNvSpPr>
            <a:spLocks noGrp="1"/>
          </p:cNvSpPr>
          <p:nvPr>
            <p:ph type="dt" sz="half" idx="10"/>
          </p:nvPr>
        </p:nvSpPr>
        <p:spPr/>
        <p:txBody>
          <a:bodyPr/>
          <a:lstStyle/>
          <a:p>
            <a:fld id="{B0BCC3F0-56A5-4824-9D3D-9A3C187A2A8E}"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100</a:t>
            </a:fld>
            <a:endParaRPr lang="ru-RU"/>
          </a:p>
        </p:txBody>
      </p:sp>
    </p:spTree>
    <p:extLst>
      <p:ext uri="{BB962C8B-B14F-4D97-AF65-F5344CB8AC3E}">
        <p14:creationId xmlns:p14="http://schemas.microsoft.com/office/powerpoint/2010/main" val="29272462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EBSCO Host</a:t>
            </a:r>
            <a:endParaRPr lang="ru-RU" dirty="0"/>
          </a:p>
        </p:txBody>
      </p:sp>
      <p:sp>
        <p:nvSpPr>
          <p:cNvPr id="3" name="Текст 2"/>
          <p:cNvSpPr>
            <a:spLocks noGrp="1"/>
          </p:cNvSpPr>
          <p:nvPr>
            <p:ph type="body" idx="1"/>
          </p:nvPr>
        </p:nvSpPr>
        <p:spPr/>
        <p:txBody>
          <a:bodyPr/>
          <a:lstStyle/>
          <a:p>
            <a:endParaRPr lang="ru-RU"/>
          </a:p>
        </p:txBody>
      </p:sp>
      <p:sp>
        <p:nvSpPr>
          <p:cNvPr id="4" name="Дата 3"/>
          <p:cNvSpPr>
            <a:spLocks noGrp="1"/>
          </p:cNvSpPr>
          <p:nvPr>
            <p:ph type="dt" sz="half" idx="10"/>
          </p:nvPr>
        </p:nvSpPr>
        <p:spPr/>
        <p:txBody>
          <a:bodyPr/>
          <a:lstStyle/>
          <a:p>
            <a:fld id="{2D1C05D4-25A3-4099-918D-DECD6CF78C93}" type="datetime1">
              <a:rPr lang="ru-RU" smtClean="0"/>
              <a:t>20.11.2013</a:t>
            </a:fld>
            <a:endParaRPr lang="ru-RU"/>
          </a:p>
        </p:txBody>
      </p:sp>
      <p:sp>
        <p:nvSpPr>
          <p:cNvPr id="5" name="Нижний колонтитул 4"/>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6" name="Номер слайда 5"/>
          <p:cNvSpPr>
            <a:spLocks noGrp="1"/>
          </p:cNvSpPr>
          <p:nvPr>
            <p:ph type="sldNum" sz="quarter" idx="12"/>
          </p:nvPr>
        </p:nvSpPr>
        <p:spPr/>
        <p:txBody>
          <a:bodyPr/>
          <a:lstStyle/>
          <a:p>
            <a:fld id="{6AC7783A-76CF-4E50-B0E8-9DDD0EFF5229}" type="slidenum">
              <a:rPr lang="ru-RU" smtClean="0"/>
              <a:t>101</a:t>
            </a:fld>
            <a:endParaRPr lang="ru-RU"/>
          </a:p>
        </p:txBody>
      </p:sp>
    </p:spTree>
    <p:extLst>
      <p:ext uri="{BB962C8B-B14F-4D97-AF65-F5344CB8AC3E}">
        <p14:creationId xmlns:p14="http://schemas.microsoft.com/office/powerpoint/2010/main" val="37583940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AutoShape 2"/>
          <p:cNvSpPr>
            <a:spLocks noGrp="1" noChangeArrowheads="1"/>
          </p:cNvSpPr>
          <p:nvPr>
            <p:ph type="title"/>
          </p:nvPr>
        </p:nvSpPr>
        <p:spPr/>
        <p:txBody>
          <a:bodyPr/>
          <a:lstStyle/>
          <a:p>
            <a:pPr algn="ctr"/>
            <a:r>
              <a:rPr lang="en-US" sz="3200" smtClean="0"/>
              <a:t>EBSCO: </a:t>
            </a:r>
            <a:r>
              <a:rPr lang="uk-UA" sz="3200" smtClean="0"/>
              <a:t>Інформаційні процедури користувача</a:t>
            </a:r>
            <a:endParaRPr lang="en-US" sz="3200" smtClean="0"/>
          </a:p>
        </p:txBody>
      </p:sp>
      <p:pic>
        <p:nvPicPr>
          <p:cNvPr id="270340" name="Picture 4" descr="SDXTMPPPT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211" y="636587"/>
            <a:ext cx="7192962" cy="372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0341" name="AutoShape 5"/>
          <p:cNvSpPr>
            <a:spLocks noChangeArrowheads="1"/>
          </p:cNvSpPr>
          <p:nvPr/>
        </p:nvSpPr>
        <p:spPr bwMode="auto">
          <a:xfrm>
            <a:off x="7308850" y="4365625"/>
            <a:ext cx="792163" cy="1079500"/>
          </a:xfrm>
          <a:prstGeom prst="flowChartMagneticDis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 name="Дата 1"/>
          <p:cNvSpPr>
            <a:spLocks noGrp="1"/>
          </p:cNvSpPr>
          <p:nvPr>
            <p:ph type="dt" sz="half" idx="10"/>
          </p:nvPr>
        </p:nvSpPr>
        <p:spPr/>
        <p:txBody>
          <a:bodyPr/>
          <a:lstStyle/>
          <a:p>
            <a:fld id="{016FB350-2A18-4FF8-BAF0-60D7DE42085F}"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102</a:t>
            </a:fld>
            <a:endParaRPr lang="ru-RU"/>
          </a:p>
        </p:txBody>
      </p:sp>
    </p:spTree>
    <p:extLst>
      <p:ext uri="{BB962C8B-B14F-4D97-AF65-F5344CB8AC3E}">
        <p14:creationId xmlns:p14="http://schemas.microsoft.com/office/powerpoint/2010/main" val="35648529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AutoShape 2"/>
          <p:cNvSpPr>
            <a:spLocks noGrp="1" noChangeArrowheads="1"/>
          </p:cNvSpPr>
          <p:nvPr>
            <p:ph type="title"/>
          </p:nvPr>
        </p:nvSpPr>
        <p:spPr/>
        <p:txBody>
          <a:bodyPr/>
          <a:lstStyle/>
          <a:p>
            <a:pPr algn="ctr"/>
            <a:r>
              <a:rPr lang="ru-RU" smtClean="0"/>
              <a:t>Електронн</a:t>
            </a:r>
            <a:r>
              <a:rPr lang="uk-UA" smtClean="0"/>
              <a:t>і ресурси</a:t>
            </a:r>
            <a:endParaRPr lang="ru-RU" smtClean="0"/>
          </a:p>
        </p:txBody>
      </p:sp>
      <p:sp>
        <p:nvSpPr>
          <p:cNvPr id="271363" name="Rectangle 3"/>
          <p:cNvSpPr>
            <a:spLocks noGrp="1" noChangeArrowheads="1"/>
          </p:cNvSpPr>
          <p:nvPr>
            <p:ph type="body" idx="4294967295"/>
          </p:nvPr>
        </p:nvSpPr>
        <p:spPr>
          <a:xfrm>
            <a:off x="2333625" y="2362200"/>
            <a:ext cx="6197600" cy="3724275"/>
          </a:xfrm>
          <a:prstGeom prst="rect">
            <a:avLst/>
          </a:prstGeom>
        </p:spPr>
        <p:txBody>
          <a:bodyPr/>
          <a:lstStyle/>
          <a:p>
            <a:r>
              <a:rPr lang="en-US" smtClean="0"/>
              <a:t>EBSCO-Host</a:t>
            </a:r>
            <a:endParaRPr lang="ru-RU" smtClean="0"/>
          </a:p>
          <a:p>
            <a:pPr lvl="1"/>
            <a:r>
              <a:rPr lang="uk-UA" smtClean="0"/>
              <a:t>Доступ більше ніж до 8000 повнотекстових журналів</a:t>
            </a:r>
            <a:endParaRPr lang="ru-RU" smtClean="0"/>
          </a:p>
          <a:p>
            <a:pPr lvl="1"/>
            <a:r>
              <a:rPr lang="ru-RU" smtClean="0"/>
              <a:t>9 повнотектових колекцій (баз даних)</a:t>
            </a:r>
          </a:p>
          <a:p>
            <a:pPr lvl="1"/>
            <a:r>
              <a:rPr lang="uk-UA" smtClean="0"/>
              <a:t>3 реферативно-бібліографічних бази даних (</a:t>
            </a:r>
            <a:r>
              <a:rPr lang="en-US" smtClean="0"/>
              <a:t>Medline, ERIC)</a:t>
            </a:r>
            <a:endParaRPr lang="uk-UA" smtClean="0"/>
          </a:p>
          <a:p>
            <a:pPr lvl="1"/>
            <a:endParaRPr lang="ru-RU" smtClean="0"/>
          </a:p>
        </p:txBody>
      </p:sp>
      <p:pic>
        <p:nvPicPr>
          <p:cNvPr id="271364" name="Picture 4" descr="Informatio_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57200"/>
            <a:ext cx="8382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5" name="Picture 5" descr="ehost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1981200" cy="696913"/>
          </a:xfrm>
          <a:prstGeom prst="rect">
            <a:avLst/>
          </a:prstGeom>
          <a:noFill/>
          <a:extLst>
            <a:ext uri="{909E8E84-426E-40DD-AFC4-6F175D3DCCD1}">
              <a14:hiddenFill xmlns:a14="http://schemas.microsoft.com/office/drawing/2010/main">
                <a:solidFill>
                  <a:srgbClr val="FFFFFF"/>
                </a:solidFill>
              </a14:hiddenFill>
            </a:ext>
          </a:extLst>
        </p:spPr>
      </p:pic>
      <p:pic>
        <p:nvPicPr>
          <p:cNvPr id="27136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4572000"/>
            <a:ext cx="1752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Дата 1"/>
          <p:cNvSpPr>
            <a:spLocks noGrp="1"/>
          </p:cNvSpPr>
          <p:nvPr>
            <p:ph type="dt" sz="half" idx="10"/>
          </p:nvPr>
        </p:nvSpPr>
        <p:spPr/>
        <p:txBody>
          <a:bodyPr/>
          <a:lstStyle/>
          <a:p>
            <a:fld id="{FB18735B-A4DE-4A46-A703-CF16713E53E1}"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103</a:t>
            </a:fld>
            <a:endParaRPr lang="ru-RU"/>
          </a:p>
        </p:txBody>
      </p:sp>
    </p:spTree>
    <p:extLst>
      <p:ext uri="{BB962C8B-B14F-4D97-AF65-F5344CB8AC3E}">
        <p14:creationId xmlns:p14="http://schemas.microsoft.com/office/powerpoint/2010/main" val="13897767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2209800" y="0"/>
            <a:ext cx="533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ClrTx/>
              <a:buSzTx/>
              <a:buFontTx/>
              <a:buNone/>
            </a:pPr>
            <a:r>
              <a:rPr lang="en-US" sz="3600" b="1" i="1" baseline="-4000">
                <a:solidFill>
                  <a:schemeClr val="bg1"/>
                </a:solidFill>
              </a:rPr>
              <a:t>EBSCO</a:t>
            </a:r>
            <a:r>
              <a:rPr lang="ru-RU" sz="3600" b="1" i="1" baseline="-4000">
                <a:solidFill>
                  <a:schemeClr val="bg1"/>
                </a:solidFill>
              </a:rPr>
              <a:t> </a:t>
            </a:r>
            <a:r>
              <a:rPr lang="ru-RU" sz="3600" b="1" baseline="-4000">
                <a:solidFill>
                  <a:schemeClr val="bg1"/>
                </a:solidFill>
              </a:rPr>
              <a:t>в проекте</a:t>
            </a:r>
            <a:r>
              <a:rPr lang="ru-RU" sz="2800" b="1" baseline="-4000">
                <a:solidFill>
                  <a:schemeClr val="bg1"/>
                </a:solidFill>
              </a:rPr>
              <a:t>  </a:t>
            </a:r>
            <a:r>
              <a:rPr lang="en-US" sz="2800" b="1" i="1">
                <a:solidFill>
                  <a:schemeClr val="bg1"/>
                </a:solidFill>
              </a:rPr>
              <a:t>eIFL Direct</a:t>
            </a:r>
            <a:endParaRPr lang="ru-RU" sz="2800" b="1" i="1">
              <a:solidFill>
                <a:schemeClr val="bg1"/>
              </a:solidFill>
            </a:endParaRPr>
          </a:p>
        </p:txBody>
      </p:sp>
      <p:sp>
        <p:nvSpPr>
          <p:cNvPr id="277507" name="Text Box 3"/>
          <p:cNvSpPr txBox="1">
            <a:spLocks noChangeArrowheads="1"/>
          </p:cNvSpPr>
          <p:nvPr/>
        </p:nvSpPr>
        <p:spPr bwMode="auto">
          <a:xfrm>
            <a:off x="2057400" y="2438400"/>
            <a:ext cx="44958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ClrTx/>
              <a:buSzTx/>
              <a:buFontTx/>
              <a:buNone/>
            </a:pPr>
            <a:r>
              <a:rPr lang="ru-RU" sz="2000" b="1" u="sng">
                <a:solidFill>
                  <a:schemeClr val="accent2"/>
                </a:solidFill>
              </a:rPr>
              <a:t>Через Интернет :</a:t>
            </a:r>
            <a:endParaRPr lang="en-US" sz="2000" b="1" u="sng">
              <a:solidFill>
                <a:schemeClr val="accent2"/>
              </a:solidFill>
            </a:endParaRPr>
          </a:p>
          <a:p>
            <a:pPr algn="ctr">
              <a:lnSpc>
                <a:spcPct val="100000"/>
              </a:lnSpc>
              <a:spcBef>
                <a:spcPct val="0"/>
              </a:spcBef>
              <a:buClrTx/>
              <a:buSzTx/>
              <a:buFontTx/>
              <a:buNone/>
            </a:pPr>
            <a:r>
              <a:rPr lang="en-US" sz="2000" b="1" i="1"/>
              <a:t>Academic Search Premier</a:t>
            </a:r>
          </a:p>
          <a:p>
            <a:pPr algn="ctr">
              <a:lnSpc>
                <a:spcPct val="100000"/>
              </a:lnSpc>
              <a:spcBef>
                <a:spcPct val="0"/>
              </a:spcBef>
              <a:buClrTx/>
              <a:buSzTx/>
              <a:buFontTx/>
              <a:buNone/>
            </a:pPr>
            <a:r>
              <a:rPr lang="en-US" sz="2000" b="1" i="1"/>
              <a:t>Business Source Premier</a:t>
            </a:r>
          </a:p>
          <a:p>
            <a:pPr algn="ctr">
              <a:lnSpc>
                <a:spcPct val="100000"/>
              </a:lnSpc>
              <a:spcBef>
                <a:spcPct val="0"/>
              </a:spcBef>
              <a:buClrTx/>
              <a:buSzTx/>
              <a:buFontTx/>
              <a:buNone/>
            </a:pPr>
            <a:r>
              <a:rPr lang="en-US" sz="2000" b="1" i="1"/>
              <a:t>MasterFile Premier</a:t>
            </a:r>
          </a:p>
          <a:p>
            <a:pPr algn="ctr">
              <a:lnSpc>
                <a:spcPct val="100000"/>
              </a:lnSpc>
              <a:spcBef>
                <a:spcPct val="0"/>
              </a:spcBef>
              <a:buClrTx/>
              <a:buSzTx/>
              <a:buFontTx/>
              <a:buNone/>
            </a:pPr>
            <a:r>
              <a:rPr lang="en-US" sz="2000" b="1" i="1"/>
              <a:t>Newspaper Source</a:t>
            </a:r>
          </a:p>
          <a:p>
            <a:pPr algn="ctr">
              <a:lnSpc>
                <a:spcPct val="100000"/>
              </a:lnSpc>
              <a:spcBef>
                <a:spcPct val="0"/>
              </a:spcBef>
              <a:buClrTx/>
              <a:buSzTx/>
              <a:buFontTx/>
              <a:buNone/>
            </a:pPr>
            <a:r>
              <a:rPr lang="en-US" sz="2000" b="1" i="1"/>
              <a:t>Clinical Pharmacology</a:t>
            </a:r>
          </a:p>
          <a:p>
            <a:pPr algn="ctr">
              <a:lnSpc>
                <a:spcPct val="100000"/>
              </a:lnSpc>
              <a:spcBef>
                <a:spcPct val="0"/>
              </a:spcBef>
              <a:buClrTx/>
              <a:buSzTx/>
              <a:buFontTx/>
              <a:buNone/>
            </a:pPr>
            <a:r>
              <a:rPr lang="en-US" sz="2000" b="1" i="1"/>
              <a:t>MEDLINE</a:t>
            </a:r>
          </a:p>
          <a:p>
            <a:pPr algn="ctr">
              <a:lnSpc>
                <a:spcPct val="100000"/>
              </a:lnSpc>
              <a:spcBef>
                <a:spcPct val="0"/>
              </a:spcBef>
              <a:buClrTx/>
              <a:buSzTx/>
              <a:buFontTx/>
              <a:buNone/>
            </a:pPr>
            <a:r>
              <a:rPr lang="ru-RU" sz="2000" b="1" i="1"/>
              <a:t>Health Source: Academic </a:t>
            </a:r>
            <a:r>
              <a:rPr lang="en-US" sz="2000" b="1" i="1"/>
              <a:t>Edition</a:t>
            </a:r>
          </a:p>
          <a:p>
            <a:pPr algn="ctr">
              <a:lnSpc>
                <a:spcPct val="100000"/>
              </a:lnSpc>
              <a:spcBef>
                <a:spcPct val="0"/>
              </a:spcBef>
              <a:buClrTx/>
              <a:buSzTx/>
              <a:buFontTx/>
              <a:buNone/>
            </a:pPr>
            <a:r>
              <a:rPr lang="ru-RU" sz="2000" b="1" i="1"/>
              <a:t>Health Source:</a:t>
            </a:r>
            <a:r>
              <a:rPr lang="en-US" sz="2000" b="1" i="1"/>
              <a:t> Consumer Edition</a:t>
            </a:r>
          </a:p>
          <a:p>
            <a:pPr algn="ctr">
              <a:lnSpc>
                <a:spcPct val="100000"/>
              </a:lnSpc>
              <a:spcBef>
                <a:spcPct val="0"/>
              </a:spcBef>
              <a:buClrTx/>
              <a:buSzTx/>
              <a:buFontTx/>
              <a:buNone/>
            </a:pPr>
            <a:r>
              <a:rPr lang="en-US" sz="2000" b="1" i="1"/>
              <a:t>ERIC</a:t>
            </a:r>
          </a:p>
          <a:p>
            <a:pPr algn="ctr">
              <a:lnSpc>
                <a:spcPct val="100000"/>
              </a:lnSpc>
              <a:spcBef>
                <a:spcPct val="0"/>
              </a:spcBef>
              <a:buClrTx/>
              <a:buSzTx/>
              <a:buFontTx/>
              <a:buNone/>
            </a:pPr>
            <a:r>
              <a:rPr lang="en-US" sz="2000" b="1" i="1"/>
              <a:t>Regional B</a:t>
            </a:r>
            <a:r>
              <a:rPr lang="ru-RU" sz="2000" b="1" i="1"/>
              <a:t>usiness News</a:t>
            </a:r>
            <a:endParaRPr lang="en-US" sz="2000" b="1" i="1"/>
          </a:p>
        </p:txBody>
      </p:sp>
      <p:pic>
        <p:nvPicPr>
          <p:cNvPr id="277508" name="Picture 4" descr="ehos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838200"/>
            <a:ext cx="990600" cy="349250"/>
          </a:xfrm>
          <a:prstGeom prst="rect">
            <a:avLst/>
          </a:prstGeom>
          <a:noFill/>
          <a:extLst>
            <a:ext uri="{909E8E84-426E-40DD-AFC4-6F175D3DCCD1}">
              <a14:hiddenFill xmlns:a14="http://schemas.microsoft.com/office/drawing/2010/main">
                <a:solidFill>
                  <a:srgbClr val="FFFFFF"/>
                </a:solidFill>
              </a14:hiddenFill>
            </a:ext>
          </a:extLst>
        </p:spPr>
      </p:pic>
      <p:sp>
        <p:nvSpPr>
          <p:cNvPr id="2" name="Дата 1"/>
          <p:cNvSpPr>
            <a:spLocks noGrp="1"/>
          </p:cNvSpPr>
          <p:nvPr>
            <p:ph type="dt" sz="half" idx="10"/>
          </p:nvPr>
        </p:nvSpPr>
        <p:spPr/>
        <p:txBody>
          <a:bodyPr/>
          <a:lstStyle/>
          <a:p>
            <a:fld id="{FEF238F3-BBEF-4A11-960B-A227423240BE}"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104</a:t>
            </a:fld>
            <a:endParaRPr lang="ru-RU"/>
          </a:p>
        </p:txBody>
      </p:sp>
    </p:spTree>
    <p:extLst>
      <p:ext uri="{BB962C8B-B14F-4D97-AF65-F5344CB8AC3E}">
        <p14:creationId xmlns:p14="http://schemas.microsoft.com/office/powerpoint/2010/main" val="3067675662"/>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ChangeArrowheads="1"/>
          </p:cNvSpPr>
          <p:nvPr/>
        </p:nvSpPr>
        <p:spPr bwMode="auto">
          <a:xfrm>
            <a:off x="1692275" y="2636838"/>
            <a:ext cx="59039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0"/>
              </a:spcBef>
              <a:buClrTx/>
              <a:buSzTx/>
              <a:buFontTx/>
              <a:buNone/>
            </a:pPr>
            <a:r>
              <a:rPr lang="en-US" sz="2800" b="1"/>
              <a:t>Academic Search Premier</a:t>
            </a:r>
          </a:p>
        </p:txBody>
      </p:sp>
      <p:pic>
        <p:nvPicPr>
          <p:cNvPr id="279555" name="Picture 3" descr="bus_check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708275"/>
            <a:ext cx="469900" cy="469900"/>
          </a:xfrm>
          <a:prstGeom prst="rect">
            <a:avLst/>
          </a:prstGeom>
          <a:noFill/>
          <a:extLst>
            <a:ext uri="{909E8E84-426E-40DD-AFC4-6F175D3DCCD1}">
              <a14:hiddenFill xmlns:a14="http://schemas.microsoft.com/office/drawing/2010/main">
                <a:solidFill>
                  <a:srgbClr val="FFFFFF"/>
                </a:solidFill>
              </a14:hiddenFill>
            </a:ext>
          </a:extLst>
        </p:spPr>
      </p:pic>
      <p:sp>
        <p:nvSpPr>
          <p:cNvPr id="2" name="Дата 1"/>
          <p:cNvSpPr>
            <a:spLocks noGrp="1"/>
          </p:cNvSpPr>
          <p:nvPr>
            <p:ph type="dt" sz="half" idx="10"/>
          </p:nvPr>
        </p:nvSpPr>
        <p:spPr/>
        <p:txBody>
          <a:bodyPr/>
          <a:lstStyle/>
          <a:p>
            <a:fld id="{C384E6ED-0461-470C-8100-44357CC34D7F}"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105</a:t>
            </a:fld>
            <a:endParaRPr lang="ru-RU"/>
          </a:p>
        </p:txBody>
      </p:sp>
    </p:spTree>
    <p:extLst>
      <p:ext uri="{BB962C8B-B14F-4D97-AF65-F5344CB8AC3E}">
        <p14:creationId xmlns:p14="http://schemas.microsoft.com/office/powerpoint/2010/main" val="4095159487"/>
      </p:ext>
    </p:extLst>
  </p:cSld>
  <p:clrMapOvr>
    <a:masterClrMapping/>
  </p:clrMapOvr>
  <p:transition>
    <p:dissolv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900113" y="1412875"/>
            <a:ext cx="3313112" cy="5224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ClrTx/>
              <a:buSzTx/>
              <a:buFontTx/>
              <a:buNone/>
            </a:pPr>
            <a:r>
              <a:rPr lang="ru-RU" sz="1600" i="1"/>
              <a:t>Антропология</a:t>
            </a:r>
            <a:endParaRPr lang="ru-RU" sz="1600" i="1">
              <a:latin typeface="Courier New" pitchFamily="49" charset="0"/>
            </a:endParaRPr>
          </a:p>
          <a:p>
            <a:pPr algn="ctr">
              <a:lnSpc>
                <a:spcPct val="100000"/>
              </a:lnSpc>
              <a:spcBef>
                <a:spcPct val="0"/>
              </a:spcBef>
              <a:buClrTx/>
              <a:buSzTx/>
              <a:buFontTx/>
              <a:buNone/>
            </a:pPr>
            <a:r>
              <a:rPr lang="ru-RU" sz="1600" i="1"/>
              <a:t>Археология</a:t>
            </a:r>
            <a:endParaRPr lang="ru-RU" sz="1600" i="1">
              <a:latin typeface="Courier New" pitchFamily="49" charset="0"/>
            </a:endParaRPr>
          </a:p>
          <a:p>
            <a:pPr algn="ctr">
              <a:lnSpc>
                <a:spcPct val="100000"/>
              </a:lnSpc>
              <a:spcBef>
                <a:spcPct val="0"/>
              </a:spcBef>
              <a:buClrTx/>
              <a:buSzTx/>
              <a:buFontTx/>
              <a:buNone/>
            </a:pPr>
            <a:r>
              <a:rPr lang="ru-RU" sz="1600" i="1"/>
              <a:t>Архитектура и дизайн</a:t>
            </a:r>
            <a:endParaRPr lang="ru-RU" sz="1600" i="1">
              <a:latin typeface="Courier New" pitchFamily="49" charset="0"/>
            </a:endParaRPr>
          </a:p>
          <a:p>
            <a:pPr algn="ctr">
              <a:lnSpc>
                <a:spcPct val="100000"/>
              </a:lnSpc>
              <a:spcBef>
                <a:spcPct val="0"/>
              </a:spcBef>
              <a:buClrTx/>
              <a:buSzTx/>
              <a:buFontTx/>
              <a:buNone/>
            </a:pPr>
            <a:r>
              <a:rPr lang="ru-RU" sz="1600" i="1"/>
              <a:t>Астрономия и астрофизика</a:t>
            </a:r>
            <a:endParaRPr lang="ru-RU" sz="1600" i="1">
              <a:latin typeface="Courier New" pitchFamily="49" charset="0"/>
            </a:endParaRPr>
          </a:p>
          <a:p>
            <a:pPr algn="ctr">
              <a:lnSpc>
                <a:spcPct val="100000"/>
              </a:lnSpc>
              <a:spcBef>
                <a:spcPct val="0"/>
              </a:spcBef>
              <a:buClrTx/>
              <a:buSzTx/>
              <a:buFontTx/>
              <a:buNone/>
            </a:pPr>
            <a:r>
              <a:rPr lang="ru-RU" sz="1600" i="1"/>
              <a:t>Аэронавтика и космические исследования</a:t>
            </a:r>
            <a:endParaRPr lang="ru-RU" sz="1600" i="1">
              <a:latin typeface="Courier New" pitchFamily="49" charset="0"/>
            </a:endParaRPr>
          </a:p>
          <a:p>
            <a:pPr algn="ctr">
              <a:lnSpc>
                <a:spcPct val="100000"/>
              </a:lnSpc>
              <a:spcBef>
                <a:spcPct val="0"/>
              </a:spcBef>
              <a:buClrTx/>
              <a:buSzTx/>
              <a:buFontTx/>
              <a:buNone/>
            </a:pPr>
            <a:r>
              <a:rPr lang="ru-RU" sz="1600" i="1"/>
              <a:t>Библиотечное дело</a:t>
            </a:r>
            <a:endParaRPr lang="ru-RU" sz="1600" i="1">
              <a:latin typeface="Courier New" pitchFamily="49" charset="0"/>
            </a:endParaRPr>
          </a:p>
          <a:p>
            <a:pPr algn="ctr">
              <a:lnSpc>
                <a:spcPct val="100000"/>
              </a:lnSpc>
              <a:spcBef>
                <a:spcPct val="0"/>
              </a:spcBef>
              <a:buClrTx/>
              <a:buSzTx/>
              <a:buFontTx/>
              <a:buNone/>
            </a:pPr>
            <a:r>
              <a:rPr lang="ru-RU" sz="1600" i="1"/>
              <a:t>Биология</a:t>
            </a:r>
            <a:endParaRPr lang="ru-RU" sz="1600" i="1">
              <a:latin typeface="Courier New" pitchFamily="49" charset="0"/>
            </a:endParaRPr>
          </a:p>
          <a:p>
            <a:pPr algn="ctr">
              <a:lnSpc>
                <a:spcPct val="100000"/>
              </a:lnSpc>
              <a:spcBef>
                <a:spcPct val="0"/>
              </a:spcBef>
              <a:buClrTx/>
              <a:buSzTx/>
              <a:buFontTx/>
              <a:buNone/>
            </a:pPr>
            <a:r>
              <a:rPr lang="ru-RU" sz="1600" i="1"/>
              <a:t>Гендерные исследования</a:t>
            </a:r>
            <a:endParaRPr lang="ru-RU" sz="1600" i="1">
              <a:latin typeface="Courier New" pitchFamily="49" charset="0"/>
            </a:endParaRPr>
          </a:p>
          <a:p>
            <a:pPr algn="ctr">
              <a:lnSpc>
                <a:spcPct val="100000"/>
              </a:lnSpc>
              <a:spcBef>
                <a:spcPct val="0"/>
              </a:spcBef>
              <a:buClrTx/>
              <a:buSzTx/>
              <a:buFontTx/>
              <a:buNone/>
            </a:pPr>
            <a:r>
              <a:rPr lang="ru-RU" sz="1600" i="1"/>
              <a:t>География</a:t>
            </a:r>
            <a:endParaRPr lang="ru-RU" sz="1600" i="1">
              <a:latin typeface="Courier New" pitchFamily="49" charset="0"/>
            </a:endParaRPr>
          </a:p>
          <a:p>
            <a:pPr algn="ctr">
              <a:lnSpc>
                <a:spcPct val="100000"/>
              </a:lnSpc>
              <a:spcBef>
                <a:spcPct val="0"/>
              </a:spcBef>
              <a:buClrTx/>
              <a:buSzTx/>
              <a:buFontTx/>
              <a:buNone/>
            </a:pPr>
            <a:r>
              <a:rPr lang="ru-RU" sz="1600" i="1"/>
              <a:t>Геология</a:t>
            </a:r>
            <a:endParaRPr lang="ru-RU" sz="1600" i="1">
              <a:latin typeface="Courier New" pitchFamily="49" charset="0"/>
            </a:endParaRPr>
          </a:p>
          <a:p>
            <a:pPr algn="ctr">
              <a:lnSpc>
                <a:spcPct val="100000"/>
              </a:lnSpc>
              <a:spcBef>
                <a:spcPct val="0"/>
              </a:spcBef>
              <a:buClrTx/>
              <a:buSzTx/>
              <a:buFontTx/>
              <a:buNone/>
            </a:pPr>
            <a:r>
              <a:rPr lang="ru-RU" sz="1600" i="1"/>
              <a:t>Инженерные науки</a:t>
            </a:r>
            <a:endParaRPr lang="ru-RU" sz="1600" i="1">
              <a:latin typeface="Courier New" pitchFamily="49" charset="0"/>
            </a:endParaRPr>
          </a:p>
          <a:p>
            <a:pPr algn="ctr">
              <a:lnSpc>
                <a:spcPct val="100000"/>
              </a:lnSpc>
              <a:spcBef>
                <a:spcPct val="0"/>
              </a:spcBef>
              <a:buClrTx/>
              <a:buSzTx/>
              <a:buFontTx/>
              <a:buNone/>
            </a:pPr>
            <a:r>
              <a:rPr lang="ru-RU" sz="1600" i="1"/>
              <a:t>Информатика</a:t>
            </a:r>
            <a:endParaRPr lang="ru-RU" sz="1600" i="1">
              <a:latin typeface="Courier New" pitchFamily="49" charset="0"/>
            </a:endParaRPr>
          </a:p>
          <a:p>
            <a:pPr algn="ctr">
              <a:lnSpc>
                <a:spcPct val="100000"/>
              </a:lnSpc>
              <a:spcBef>
                <a:spcPct val="0"/>
              </a:spcBef>
              <a:buClrTx/>
              <a:buSzTx/>
              <a:buFontTx/>
              <a:buNone/>
            </a:pPr>
            <a:r>
              <a:rPr lang="ru-RU" sz="1600" i="1"/>
              <a:t>Искусство</a:t>
            </a:r>
            <a:endParaRPr lang="ru-RU" sz="1600" i="1">
              <a:latin typeface="Courier New" pitchFamily="49" charset="0"/>
            </a:endParaRPr>
          </a:p>
          <a:p>
            <a:pPr algn="ctr">
              <a:lnSpc>
                <a:spcPct val="100000"/>
              </a:lnSpc>
              <a:spcBef>
                <a:spcPct val="0"/>
              </a:spcBef>
              <a:buClrTx/>
              <a:buSzTx/>
              <a:buFontTx/>
              <a:buNone/>
            </a:pPr>
            <a:r>
              <a:rPr lang="ru-RU" sz="1600" i="1"/>
              <a:t>История</a:t>
            </a:r>
            <a:endParaRPr lang="ru-RU" sz="1600" i="1">
              <a:latin typeface="Courier New" pitchFamily="49" charset="0"/>
            </a:endParaRPr>
          </a:p>
          <a:p>
            <a:pPr algn="ctr">
              <a:lnSpc>
                <a:spcPct val="100000"/>
              </a:lnSpc>
              <a:spcBef>
                <a:spcPct val="0"/>
              </a:spcBef>
              <a:buClrTx/>
              <a:buSzTx/>
              <a:buFontTx/>
              <a:buNone/>
            </a:pPr>
            <a:r>
              <a:rPr lang="ru-RU" sz="1600" i="1"/>
              <a:t>Компьютерные науки</a:t>
            </a:r>
            <a:endParaRPr lang="ru-RU" sz="1600" i="1">
              <a:latin typeface="Courier New" pitchFamily="49" charset="0"/>
            </a:endParaRPr>
          </a:p>
          <a:p>
            <a:pPr algn="ctr">
              <a:lnSpc>
                <a:spcPct val="100000"/>
              </a:lnSpc>
              <a:spcBef>
                <a:spcPct val="0"/>
              </a:spcBef>
              <a:buClrTx/>
              <a:buSzTx/>
              <a:buFontTx/>
              <a:buNone/>
            </a:pPr>
            <a:r>
              <a:rPr lang="ru-RU" sz="1600" i="1"/>
              <a:t>Криминология</a:t>
            </a:r>
            <a:endParaRPr lang="ru-RU" sz="1600" i="1">
              <a:latin typeface="Courier New" pitchFamily="49" charset="0"/>
            </a:endParaRPr>
          </a:p>
          <a:p>
            <a:pPr algn="ctr">
              <a:lnSpc>
                <a:spcPct val="100000"/>
              </a:lnSpc>
              <a:spcBef>
                <a:spcPct val="0"/>
              </a:spcBef>
              <a:buClrTx/>
              <a:buSzTx/>
              <a:buFontTx/>
              <a:buNone/>
            </a:pPr>
            <a:r>
              <a:rPr lang="ru-RU" sz="1600" i="1"/>
              <a:t>Лингвистика</a:t>
            </a:r>
            <a:endParaRPr lang="ru-RU" sz="1600" i="1">
              <a:latin typeface="Courier New" pitchFamily="49" charset="0"/>
            </a:endParaRPr>
          </a:p>
          <a:p>
            <a:pPr algn="ctr">
              <a:lnSpc>
                <a:spcPct val="100000"/>
              </a:lnSpc>
              <a:spcBef>
                <a:spcPct val="0"/>
              </a:spcBef>
              <a:buClrTx/>
              <a:buSzTx/>
              <a:buFontTx/>
              <a:buNone/>
            </a:pPr>
            <a:r>
              <a:rPr lang="ru-RU" sz="1600" i="1"/>
              <a:t>Литература</a:t>
            </a:r>
            <a:endParaRPr lang="ru-RU" sz="1600" i="1">
              <a:latin typeface="Courier New" pitchFamily="49" charset="0"/>
            </a:endParaRPr>
          </a:p>
          <a:p>
            <a:pPr algn="ctr">
              <a:lnSpc>
                <a:spcPct val="100000"/>
              </a:lnSpc>
              <a:spcBef>
                <a:spcPct val="0"/>
              </a:spcBef>
              <a:buClrTx/>
              <a:buSzTx/>
              <a:buFontTx/>
              <a:buNone/>
            </a:pPr>
            <a:endParaRPr lang="ru-RU" sz="3200" i="1">
              <a:latin typeface="Times New Roman" pitchFamily="18" charset="0"/>
            </a:endParaRPr>
          </a:p>
        </p:txBody>
      </p:sp>
      <p:sp>
        <p:nvSpPr>
          <p:cNvPr id="281603" name="Text Box 3"/>
          <p:cNvSpPr txBox="1">
            <a:spLocks noChangeArrowheads="1"/>
          </p:cNvSpPr>
          <p:nvPr/>
        </p:nvSpPr>
        <p:spPr bwMode="auto">
          <a:xfrm>
            <a:off x="4716463" y="1484313"/>
            <a:ext cx="4084637" cy="4979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00000"/>
              </a:lnSpc>
              <a:spcBef>
                <a:spcPct val="0"/>
              </a:spcBef>
              <a:buClrTx/>
              <a:buSzTx/>
              <a:buFontTx/>
              <a:buNone/>
            </a:pPr>
            <a:r>
              <a:rPr lang="ru-RU" sz="1600" i="1"/>
              <a:t>Математика</a:t>
            </a:r>
            <a:endParaRPr lang="ru-RU" sz="1600" i="1">
              <a:latin typeface="Courier New" pitchFamily="49" charset="0"/>
            </a:endParaRPr>
          </a:p>
          <a:p>
            <a:pPr algn="ctr">
              <a:lnSpc>
                <a:spcPct val="100000"/>
              </a:lnSpc>
              <a:spcBef>
                <a:spcPct val="0"/>
              </a:spcBef>
              <a:buClrTx/>
              <a:buSzTx/>
              <a:buFontTx/>
              <a:buNone/>
            </a:pPr>
            <a:r>
              <a:rPr lang="ru-RU" sz="1600" i="1"/>
              <a:t>Медицина</a:t>
            </a:r>
            <a:endParaRPr lang="ru-RU" sz="1600" i="1">
              <a:latin typeface="Courier New" pitchFamily="49" charset="0"/>
            </a:endParaRPr>
          </a:p>
          <a:p>
            <a:pPr algn="ctr">
              <a:lnSpc>
                <a:spcPct val="100000"/>
              </a:lnSpc>
              <a:spcBef>
                <a:spcPct val="0"/>
              </a:spcBef>
              <a:buClrTx/>
              <a:buSzTx/>
              <a:buFontTx/>
              <a:buNone/>
            </a:pPr>
            <a:r>
              <a:rPr lang="ru-RU" sz="1600" i="1"/>
              <a:t>Международные отношения</a:t>
            </a:r>
            <a:endParaRPr lang="ru-RU" sz="1600" i="1">
              <a:latin typeface="Courier New" pitchFamily="49" charset="0"/>
            </a:endParaRPr>
          </a:p>
          <a:p>
            <a:pPr algn="ctr">
              <a:lnSpc>
                <a:spcPct val="100000"/>
              </a:lnSpc>
              <a:spcBef>
                <a:spcPct val="0"/>
              </a:spcBef>
              <a:buClrTx/>
              <a:buSzTx/>
              <a:buFontTx/>
              <a:buNone/>
            </a:pPr>
            <a:r>
              <a:rPr lang="ru-RU" sz="1600" i="1"/>
              <a:t>Музыка</a:t>
            </a:r>
            <a:endParaRPr lang="ru-RU" sz="1600" i="1">
              <a:latin typeface="Courier New" pitchFamily="49" charset="0"/>
            </a:endParaRPr>
          </a:p>
          <a:p>
            <a:pPr algn="ctr">
              <a:lnSpc>
                <a:spcPct val="100000"/>
              </a:lnSpc>
              <a:spcBef>
                <a:spcPct val="0"/>
              </a:spcBef>
              <a:buClrTx/>
              <a:buSzTx/>
              <a:buFontTx/>
              <a:buNone/>
            </a:pPr>
            <a:r>
              <a:rPr lang="ru-RU" sz="1600" i="1"/>
              <a:t>Образование</a:t>
            </a:r>
            <a:endParaRPr lang="ru-RU" sz="1600" i="1">
              <a:latin typeface="Courier New" pitchFamily="49" charset="0"/>
            </a:endParaRPr>
          </a:p>
          <a:p>
            <a:pPr algn="ctr">
              <a:lnSpc>
                <a:spcPct val="100000"/>
              </a:lnSpc>
              <a:spcBef>
                <a:spcPct val="0"/>
              </a:spcBef>
              <a:buClrTx/>
              <a:buSzTx/>
              <a:buFontTx/>
              <a:buNone/>
            </a:pPr>
            <a:r>
              <a:rPr lang="ru-RU" sz="1600" i="1"/>
              <a:t>Политика и политология</a:t>
            </a:r>
            <a:endParaRPr lang="ru-RU" sz="1600" i="1">
              <a:latin typeface="Courier New" pitchFamily="49" charset="0"/>
            </a:endParaRPr>
          </a:p>
          <a:p>
            <a:pPr algn="ctr">
              <a:lnSpc>
                <a:spcPct val="100000"/>
              </a:lnSpc>
              <a:spcBef>
                <a:spcPct val="0"/>
              </a:spcBef>
              <a:buClrTx/>
              <a:buSzTx/>
              <a:buFontTx/>
              <a:buNone/>
            </a:pPr>
            <a:r>
              <a:rPr lang="ru-RU" sz="1600" i="1"/>
              <a:t>Психология и психиатрия</a:t>
            </a:r>
            <a:endParaRPr lang="ru-RU" sz="1600" i="1">
              <a:latin typeface="Courier New" pitchFamily="49" charset="0"/>
            </a:endParaRPr>
          </a:p>
          <a:p>
            <a:pPr algn="ctr">
              <a:lnSpc>
                <a:spcPct val="100000"/>
              </a:lnSpc>
              <a:spcBef>
                <a:spcPct val="0"/>
              </a:spcBef>
              <a:buClrTx/>
              <a:buSzTx/>
              <a:buFontTx/>
              <a:buNone/>
            </a:pPr>
            <a:r>
              <a:rPr lang="ru-RU" sz="1600" i="1"/>
              <a:t>Религия и теология</a:t>
            </a:r>
            <a:endParaRPr lang="ru-RU" sz="1600" i="1">
              <a:latin typeface="Courier New" pitchFamily="49" charset="0"/>
            </a:endParaRPr>
          </a:p>
          <a:p>
            <a:pPr algn="ctr">
              <a:lnSpc>
                <a:spcPct val="100000"/>
              </a:lnSpc>
              <a:spcBef>
                <a:spcPct val="0"/>
              </a:spcBef>
              <a:buClrTx/>
              <a:buSzTx/>
              <a:buFontTx/>
              <a:buNone/>
            </a:pPr>
            <a:r>
              <a:rPr lang="ru-RU" sz="1600" i="1"/>
              <a:t>Сельское хозяйство</a:t>
            </a:r>
            <a:endParaRPr lang="ru-RU" sz="1600" i="1">
              <a:latin typeface="Courier New" pitchFamily="49" charset="0"/>
            </a:endParaRPr>
          </a:p>
          <a:p>
            <a:pPr algn="ctr">
              <a:lnSpc>
                <a:spcPct val="100000"/>
              </a:lnSpc>
              <a:spcBef>
                <a:spcPct val="0"/>
              </a:spcBef>
              <a:buClrTx/>
              <a:buSzTx/>
              <a:buFontTx/>
              <a:buNone/>
            </a:pPr>
            <a:r>
              <a:rPr lang="ru-RU" sz="1600" i="1"/>
              <a:t>Социология и социальные исследования</a:t>
            </a:r>
            <a:endParaRPr lang="ru-RU" sz="1600" i="1">
              <a:latin typeface="Courier New" pitchFamily="49" charset="0"/>
            </a:endParaRPr>
          </a:p>
          <a:p>
            <a:pPr algn="ctr">
              <a:lnSpc>
                <a:spcPct val="100000"/>
              </a:lnSpc>
              <a:spcBef>
                <a:spcPct val="0"/>
              </a:spcBef>
              <a:buClrTx/>
              <a:buSzTx/>
              <a:buFontTx/>
              <a:buNone/>
            </a:pPr>
            <a:r>
              <a:rPr lang="ru-RU" sz="1600" i="1"/>
              <a:t>Телекоммуникации</a:t>
            </a:r>
            <a:endParaRPr lang="ru-RU" sz="1600" i="1">
              <a:latin typeface="Courier New" pitchFamily="49" charset="0"/>
            </a:endParaRPr>
          </a:p>
          <a:p>
            <a:pPr algn="ctr">
              <a:lnSpc>
                <a:spcPct val="100000"/>
              </a:lnSpc>
              <a:spcBef>
                <a:spcPct val="0"/>
              </a:spcBef>
              <a:buClrTx/>
              <a:buSzTx/>
              <a:buFontTx/>
              <a:buNone/>
            </a:pPr>
            <a:r>
              <a:rPr lang="ru-RU" sz="1600" i="1"/>
              <a:t>Философия</a:t>
            </a:r>
            <a:endParaRPr lang="ru-RU" sz="1600" i="1">
              <a:latin typeface="Courier New" pitchFamily="49" charset="0"/>
            </a:endParaRPr>
          </a:p>
          <a:p>
            <a:pPr algn="ctr">
              <a:lnSpc>
                <a:spcPct val="100000"/>
              </a:lnSpc>
              <a:spcBef>
                <a:spcPct val="0"/>
              </a:spcBef>
              <a:buClrTx/>
              <a:buSzTx/>
              <a:buFontTx/>
              <a:buNone/>
            </a:pPr>
            <a:r>
              <a:rPr lang="ru-RU" sz="1600" i="1"/>
              <a:t>Химия</a:t>
            </a:r>
            <a:endParaRPr lang="ru-RU" sz="1600" i="1">
              <a:latin typeface="Courier New" pitchFamily="49" charset="0"/>
            </a:endParaRPr>
          </a:p>
          <a:p>
            <a:pPr algn="ctr">
              <a:lnSpc>
                <a:spcPct val="100000"/>
              </a:lnSpc>
              <a:spcBef>
                <a:spcPct val="0"/>
              </a:spcBef>
              <a:buClrTx/>
              <a:buSzTx/>
              <a:buFontTx/>
              <a:buNone/>
            </a:pPr>
            <a:r>
              <a:rPr lang="ru-RU" sz="1600" i="1"/>
              <a:t>Экология</a:t>
            </a:r>
            <a:endParaRPr lang="ru-RU" sz="1600" i="1">
              <a:latin typeface="Courier New" pitchFamily="49" charset="0"/>
            </a:endParaRPr>
          </a:p>
          <a:p>
            <a:pPr algn="ctr">
              <a:lnSpc>
                <a:spcPct val="100000"/>
              </a:lnSpc>
              <a:spcBef>
                <a:spcPct val="0"/>
              </a:spcBef>
              <a:buClrTx/>
              <a:buSzTx/>
              <a:buFontTx/>
              <a:buNone/>
            </a:pPr>
            <a:r>
              <a:rPr lang="ru-RU" sz="1600" i="1"/>
              <a:t>Электроника</a:t>
            </a:r>
            <a:endParaRPr lang="ru-RU" sz="1600" i="1">
              <a:latin typeface="Courier New" pitchFamily="49" charset="0"/>
            </a:endParaRPr>
          </a:p>
          <a:p>
            <a:pPr algn="ctr">
              <a:lnSpc>
                <a:spcPct val="100000"/>
              </a:lnSpc>
              <a:spcBef>
                <a:spcPct val="0"/>
              </a:spcBef>
              <a:buClrTx/>
              <a:buSzTx/>
              <a:buFontTx/>
              <a:buNone/>
            </a:pPr>
            <a:r>
              <a:rPr lang="ru-RU" sz="1600" i="1"/>
              <a:t>Энергетика</a:t>
            </a:r>
            <a:endParaRPr lang="ru-RU" sz="1600" i="1">
              <a:latin typeface="Courier New" pitchFamily="49" charset="0"/>
            </a:endParaRPr>
          </a:p>
          <a:p>
            <a:pPr algn="ctr">
              <a:lnSpc>
                <a:spcPct val="100000"/>
              </a:lnSpc>
              <a:spcBef>
                <a:spcPct val="0"/>
              </a:spcBef>
              <a:buClrTx/>
              <a:buSzTx/>
              <a:buFontTx/>
              <a:buNone/>
            </a:pPr>
            <a:r>
              <a:rPr lang="ru-RU" sz="1600" i="1"/>
              <a:t>Этнография</a:t>
            </a:r>
            <a:endParaRPr lang="ru-RU" sz="1600" i="1">
              <a:latin typeface="Courier New" pitchFamily="49" charset="0"/>
            </a:endParaRPr>
          </a:p>
          <a:p>
            <a:pPr algn="ctr">
              <a:lnSpc>
                <a:spcPct val="100000"/>
              </a:lnSpc>
              <a:spcBef>
                <a:spcPct val="0"/>
              </a:spcBef>
              <a:buClrTx/>
              <a:buSzTx/>
              <a:buFontTx/>
              <a:buNone/>
            </a:pPr>
            <a:r>
              <a:rPr lang="ru-RU" sz="1600" i="1"/>
              <a:t>Юриспруденция</a:t>
            </a:r>
            <a:endParaRPr lang="ru-RU" sz="1600" i="1">
              <a:latin typeface="Courier New" pitchFamily="49" charset="0"/>
            </a:endParaRPr>
          </a:p>
          <a:p>
            <a:pPr algn="ctr">
              <a:lnSpc>
                <a:spcPct val="100000"/>
              </a:lnSpc>
              <a:spcBef>
                <a:spcPct val="0"/>
              </a:spcBef>
              <a:buClrTx/>
              <a:buSzTx/>
              <a:buFontTx/>
              <a:buNone/>
            </a:pPr>
            <a:endParaRPr lang="ru-RU" sz="3200" i="1">
              <a:latin typeface="Times New Roman" pitchFamily="18" charset="0"/>
            </a:endParaRPr>
          </a:p>
        </p:txBody>
      </p:sp>
      <p:sp>
        <p:nvSpPr>
          <p:cNvPr id="281604" name="Rectangle 4"/>
          <p:cNvSpPr>
            <a:spLocks noChangeArrowheads="1"/>
          </p:cNvSpPr>
          <p:nvPr/>
        </p:nvSpPr>
        <p:spPr bwMode="auto">
          <a:xfrm>
            <a:off x="1676400" y="0"/>
            <a:ext cx="5903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0"/>
              </a:spcBef>
              <a:buClrTx/>
              <a:buSzTx/>
              <a:buFontTx/>
              <a:buNone/>
            </a:pPr>
            <a:r>
              <a:rPr lang="en-US" sz="2800" b="1">
                <a:solidFill>
                  <a:schemeClr val="bg1"/>
                </a:solidFill>
              </a:rPr>
              <a:t>Academic Search Premier</a:t>
            </a:r>
          </a:p>
        </p:txBody>
      </p:sp>
      <p:sp>
        <p:nvSpPr>
          <p:cNvPr id="281605" name="Rectangle 5"/>
          <p:cNvSpPr>
            <a:spLocks noChangeArrowheads="1"/>
          </p:cNvSpPr>
          <p:nvPr/>
        </p:nvSpPr>
        <p:spPr bwMode="auto">
          <a:xfrm>
            <a:off x="1066800" y="60960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0"/>
              </a:spcBef>
              <a:buClrTx/>
              <a:buSzTx/>
              <a:buFontTx/>
              <a:buNone/>
            </a:pPr>
            <a:r>
              <a:rPr lang="ru-RU" sz="1700" b="1"/>
              <a:t>Мультидисциплинарная база данных</a:t>
            </a:r>
          </a:p>
          <a:p>
            <a:pPr algn="ctr">
              <a:lnSpc>
                <a:spcPct val="100000"/>
              </a:lnSpc>
              <a:spcBef>
                <a:spcPct val="0"/>
              </a:spcBef>
              <a:buClrTx/>
              <a:buSzTx/>
              <a:buFontTx/>
              <a:buNone/>
            </a:pPr>
            <a:r>
              <a:rPr lang="ru-RU" sz="1700" b="1"/>
              <a:t> по гуманитарным и естественным наукам</a:t>
            </a:r>
            <a:endParaRPr lang="en-US" sz="1700" b="1"/>
          </a:p>
        </p:txBody>
      </p:sp>
      <p:sp>
        <p:nvSpPr>
          <p:cNvPr id="281606" name="Text Box 6"/>
          <p:cNvSpPr txBox="1">
            <a:spLocks noChangeArrowheads="1"/>
          </p:cNvSpPr>
          <p:nvPr/>
        </p:nvSpPr>
        <p:spPr bwMode="auto">
          <a:xfrm>
            <a:off x="3657600" y="6477000"/>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100000"/>
              </a:lnSpc>
              <a:spcBef>
                <a:spcPct val="0"/>
              </a:spcBef>
              <a:buClrTx/>
              <a:buSzTx/>
              <a:buFontTx/>
              <a:buNone/>
            </a:pPr>
            <a:r>
              <a:rPr lang="ru-RU" sz="1200" b="1"/>
              <a:t>И МНОГИЕ ДРУГИЕ …</a:t>
            </a:r>
          </a:p>
        </p:txBody>
      </p:sp>
      <p:sp>
        <p:nvSpPr>
          <p:cNvPr id="2" name="Дата 1"/>
          <p:cNvSpPr>
            <a:spLocks noGrp="1"/>
          </p:cNvSpPr>
          <p:nvPr>
            <p:ph type="dt" sz="half" idx="10"/>
          </p:nvPr>
        </p:nvSpPr>
        <p:spPr/>
        <p:txBody>
          <a:bodyPr/>
          <a:lstStyle/>
          <a:p>
            <a:fld id="{1F67B157-3861-483A-A2FF-8D3BB6B616AE}"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106</a:t>
            </a:fld>
            <a:endParaRPr lang="ru-RU"/>
          </a:p>
        </p:txBody>
      </p:sp>
    </p:spTree>
    <p:extLst>
      <p:ext uri="{BB962C8B-B14F-4D97-AF65-F5344CB8AC3E}">
        <p14:creationId xmlns:p14="http://schemas.microsoft.com/office/powerpoint/2010/main" val="1923856097"/>
      </p:ext>
    </p:extLst>
  </p:cSld>
  <p:clrMapOvr>
    <a:masterClrMapping/>
  </p:clrMapOvr>
  <p:transition>
    <p:dissolv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1143000" y="685800"/>
            <a:ext cx="693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0"/>
              </a:spcBef>
              <a:buClrTx/>
              <a:buSzTx/>
              <a:buFontTx/>
              <a:buNone/>
            </a:pPr>
            <a:r>
              <a:rPr lang="ru-RU" sz="1700" b="1"/>
              <a:t>Мультидисциплинарная база данных</a:t>
            </a:r>
          </a:p>
          <a:p>
            <a:pPr algn="ctr">
              <a:lnSpc>
                <a:spcPct val="100000"/>
              </a:lnSpc>
              <a:spcBef>
                <a:spcPct val="0"/>
              </a:spcBef>
              <a:buClrTx/>
              <a:buSzTx/>
              <a:buFontTx/>
              <a:buNone/>
            </a:pPr>
            <a:r>
              <a:rPr lang="ru-RU" sz="1700" b="1"/>
              <a:t> по гуманитарным и естественным наукам</a:t>
            </a:r>
            <a:endParaRPr lang="en-US" sz="1700" b="1"/>
          </a:p>
        </p:txBody>
      </p:sp>
      <p:sp>
        <p:nvSpPr>
          <p:cNvPr id="283651" name="Rectangle 3"/>
          <p:cNvSpPr>
            <a:spLocks noChangeArrowheads="1"/>
          </p:cNvSpPr>
          <p:nvPr/>
        </p:nvSpPr>
        <p:spPr bwMode="auto">
          <a:xfrm>
            <a:off x="685800" y="4551363"/>
            <a:ext cx="30368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ClrTx/>
              <a:buSzTx/>
              <a:buFontTx/>
              <a:buNone/>
            </a:pPr>
            <a:r>
              <a:rPr lang="en-US" sz="1300" b="1">
                <a:solidFill>
                  <a:schemeClr val="bg1"/>
                </a:solidFill>
              </a:rPr>
              <a:t>Journals in full text</a:t>
            </a:r>
            <a:endParaRPr lang="en-US" sz="1200" b="1">
              <a:solidFill>
                <a:schemeClr val="bg1"/>
              </a:solidFill>
            </a:endParaRPr>
          </a:p>
          <a:p>
            <a:pPr>
              <a:lnSpc>
                <a:spcPct val="100000"/>
              </a:lnSpc>
              <a:spcBef>
                <a:spcPct val="0"/>
              </a:spcBef>
              <a:buClrTx/>
              <a:buSzTx/>
              <a:buFontTx/>
              <a:buNone/>
            </a:pPr>
            <a:r>
              <a:rPr lang="en-US" sz="900" b="1">
                <a:solidFill>
                  <a:schemeClr val="bg1"/>
                </a:solidFill>
              </a:rPr>
              <a:t>(Most with PDF’s)</a:t>
            </a:r>
            <a:endParaRPr lang="en-US" sz="900" b="1" i="1">
              <a:solidFill>
                <a:schemeClr val="bg1"/>
              </a:solidFill>
            </a:endParaRPr>
          </a:p>
        </p:txBody>
      </p:sp>
      <p:sp>
        <p:nvSpPr>
          <p:cNvPr id="283652" name="Rectangle 4"/>
          <p:cNvSpPr>
            <a:spLocks noChangeArrowheads="1"/>
          </p:cNvSpPr>
          <p:nvPr/>
        </p:nvSpPr>
        <p:spPr bwMode="auto">
          <a:xfrm>
            <a:off x="1676400" y="0"/>
            <a:ext cx="5903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0"/>
              </a:spcBef>
              <a:buClrTx/>
              <a:buSzTx/>
              <a:buFontTx/>
              <a:buNone/>
            </a:pPr>
            <a:r>
              <a:rPr lang="en-US" sz="2800" b="1">
                <a:solidFill>
                  <a:schemeClr val="bg1"/>
                </a:solidFill>
              </a:rPr>
              <a:t>Academic Search Premier</a:t>
            </a:r>
          </a:p>
        </p:txBody>
      </p:sp>
      <p:sp>
        <p:nvSpPr>
          <p:cNvPr id="283653" name="Rectangle 5"/>
          <p:cNvSpPr>
            <a:spLocks noChangeArrowheads="1"/>
          </p:cNvSpPr>
          <p:nvPr/>
        </p:nvSpPr>
        <p:spPr bwMode="auto">
          <a:xfrm>
            <a:off x="1763713" y="3429000"/>
            <a:ext cx="556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ClrTx/>
              <a:buSzTx/>
              <a:buFontTx/>
              <a:buNone/>
            </a:pPr>
            <a:r>
              <a:rPr lang="en-US" b="1">
                <a:solidFill>
                  <a:srgbClr val="003399"/>
                </a:solidFill>
              </a:rPr>
              <a:t>8,052</a:t>
            </a:r>
            <a:r>
              <a:rPr lang="ru-RU" sz="1600" b="1" i="1"/>
              <a:t> </a:t>
            </a:r>
            <a:r>
              <a:rPr lang="ru-RU" sz="1800" b="1" i="1"/>
              <a:t>журналов с рефератами</a:t>
            </a:r>
          </a:p>
          <a:p>
            <a:pPr algn="ctr">
              <a:lnSpc>
                <a:spcPct val="100000"/>
              </a:lnSpc>
              <a:spcBef>
                <a:spcPct val="0"/>
              </a:spcBef>
              <a:buClrTx/>
              <a:buSzTx/>
              <a:buFontTx/>
              <a:buNone/>
            </a:pPr>
            <a:r>
              <a:rPr lang="ru-RU" sz="1600" b="1"/>
              <a:t> </a:t>
            </a:r>
            <a:endParaRPr lang="en-US" sz="1600" b="1"/>
          </a:p>
        </p:txBody>
      </p:sp>
      <p:sp>
        <p:nvSpPr>
          <p:cNvPr id="283654" name="Rectangle 6"/>
          <p:cNvSpPr>
            <a:spLocks noChangeArrowheads="1"/>
          </p:cNvSpPr>
          <p:nvPr/>
        </p:nvSpPr>
        <p:spPr bwMode="auto">
          <a:xfrm>
            <a:off x="2843213" y="2420938"/>
            <a:ext cx="3529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ClrTx/>
              <a:buSzTx/>
              <a:buFontTx/>
              <a:buNone/>
            </a:pPr>
            <a:r>
              <a:rPr lang="en-US" b="1">
                <a:solidFill>
                  <a:srgbClr val="003399"/>
                </a:solidFill>
              </a:rPr>
              <a:t>4,595</a:t>
            </a:r>
            <a:r>
              <a:rPr lang="ru-RU" b="1">
                <a:solidFill>
                  <a:srgbClr val="003399"/>
                </a:solidFill>
              </a:rPr>
              <a:t> </a:t>
            </a:r>
            <a:r>
              <a:rPr lang="ru-RU" sz="1800" b="1" i="1"/>
              <a:t>полнотекстовых научных журналов</a:t>
            </a:r>
            <a:endParaRPr lang="en-US" b="1">
              <a:solidFill>
                <a:srgbClr val="003399"/>
              </a:solidFill>
            </a:endParaRPr>
          </a:p>
          <a:p>
            <a:pPr>
              <a:lnSpc>
                <a:spcPct val="100000"/>
              </a:lnSpc>
              <a:spcBef>
                <a:spcPct val="0"/>
              </a:spcBef>
              <a:buClrTx/>
              <a:buSzTx/>
              <a:buFontTx/>
              <a:buNone/>
            </a:pPr>
            <a:endParaRPr lang="en-US" sz="1800" b="1"/>
          </a:p>
        </p:txBody>
      </p:sp>
      <p:graphicFrame>
        <p:nvGraphicFramePr>
          <p:cNvPr id="283655" name="Object 7"/>
          <p:cNvGraphicFramePr>
            <a:graphicFrameLocks noChangeAspect="1"/>
          </p:cNvGraphicFramePr>
          <p:nvPr/>
        </p:nvGraphicFramePr>
        <p:xfrm>
          <a:off x="327025" y="4343400"/>
          <a:ext cx="1566863" cy="2209800"/>
        </p:xfrm>
        <a:graphic>
          <a:graphicData uri="http://schemas.openxmlformats.org/presentationml/2006/ole">
            <mc:AlternateContent xmlns:mc="http://schemas.openxmlformats.org/markup-compatibility/2006">
              <mc:Choice xmlns:v="urn:schemas-microsoft-com:vml" Requires="v">
                <p:oleObj spid="_x0000_s30782" name="Image" r:id="rId4" imgW="1243034" imgH="1814400" progId="Photoshop.Image.7">
                  <p:embed/>
                </p:oleObj>
              </mc:Choice>
              <mc:Fallback>
                <p:oleObj name="Image" r:id="rId4" imgW="1243034" imgH="1814400"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4343400"/>
                        <a:ext cx="1566863"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3656" name="Picture 8" descr="histo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4365625"/>
            <a:ext cx="1538288"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83657" name="Object 9"/>
          <p:cNvGraphicFramePr>
            <a:graphicFrameLocks noChangeAspect="1"/>
          </p:cNvGraphicFramePr>
          <p:nvPr/>
        </p:nvGraphicFramePr>
        <p:xfrm>
          <a:off x="7308850" y="1916113"/>
          <a:ext cx="1546225" cy="2208212"/>
        </p:xfrm>
        <a:graphic>
          <a:graphicData uri="http://schemas.openxmlformats.org/presentationml/2006/ole">
            <mc:AlternateContent xmlns:mc="http://schemas.openxmlformats.org/markup-compatibility/2006">
              <mc:Choice xmlns:v="urn:schemas-microsoft-com:vml" Requires="v">
                <p:oleObj spid="_x0000_s30783" name="Image" r:id="rId7" imgW="1800000" imgH="2337600" progId="Photoshop.Image.7">
                  <p:embed/>
                </p:oleObj>
              </mc:Choice>
              <mc:Fallback>
                <p:oleObj name="Image" r:id="rId7" imgW="1800000" imgH="2337600" progId="Photoshop.Image.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1916113"/>
                        <a:ext cx="1546225" cy="2208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3658" name="Picture 10" descr="molec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625" y="4365625"/>
            <a:ext cx="1606550" cy="2208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3659" name="Picture 11" descr="la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850" y="4365625"/>
            <a:ext cx="1528763" cy="2205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3660" name="Picture 12" descr="Natur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8400" y="4365625"/>
            <a:ext cx="1655763" cy="2232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83661" name="Object 13"/>
          <p:cNvGraphicFramePr>
            <a:graphicFrameLocks noChangeAspect="1"/>
          </p:cNvGraphicFramePr>
          <p:nvPr/>
        </p:nvGraphicFramePr>
        <p:xfrm>
          <a:off x="323850" y="2205038"/>
          <a:ext cx="1574800" cy="2225675"/>
        </p:xfrm>
        <a:graphic>
          <a:graphicData uri="http://schemas.openxmlformats.org/presentationml/2006/ole">
            <mc:AlternateContent xmlns:mc="http://schemas.openxmlformats.org/markup-compatibility/2006">
              <mc:Choice xmlns:v="urn:schemas-microsoft-com:vml" Requires="v">
                <p:oleObj spid="_x0000_s30784" name="Image" r:id="rId12" imgW="4588166" imgH="6423287" progId="Photoshop.Image.6">
                  <p:embed/>
                </p:oleObj>
              </mc:Choice>
              <mc:Fallback>
                <p:oleObj name="Image" r:id="rId12" imgW="4588166" imgH="6423287" progId="Photoshop.Image.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2205038"/>
                        <a:ext cx="1574800" cy="222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3662" name="Picture 14" descr="ehost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5200" y="381000"/>
            <a:ext cx="990600" cy="349250"/>
          </a:xfrm>
          <a:prstGeom prst="rect">
            <a:avLst/>
          </a:prstGeom>
          <a:noFill/>
          <a:extLst>
            <a:ext uri="{909E8E84-426E-40DD-AFC4-6F175D3DCCD1}">
              <a14:hiddenFill xmlns:a14="http://schemas.microsoft.com/office/drawing/2010/main">
                <a:solidFill>
                  <a:srgbClr val="FFFFFF"/>
                </a:solidFill>
              </a14:hiddenFill>
            </a:ext>
          </a:extLst>
        </p:spPr>
      </p:pic>
      <p:sp>
        <p:nvSpPr>
          <p:cNvPr id="2" name="Дата 1"/>
          <p:cNvSpPr>
            <a:spLocks noGrp="1"/>
          </p:cNvSpPr>
          <p:nvPr>
            <p:ph type="dt" sz="half" idx="10"/>
          </p:nvPr>
        </p:nvSpPr>
        <p:spPr/>
        <p:txBody>
          <a:bodyPr/>
          <a:lstStyle/>
          <a:p>
            <a:fld id="{C283AF2E-E421-4589-8C4F-8CEF4DA8B50E}"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107</a:t>
            </a:fld>
            <a:endParaRPr lang="ru-RU"/>
          </a:p>
        </p:txBody>
      </p:sp>
    </p:spTree>
    <p:extLst>
      <p:ext uri="{BB962C8B-B14F-4D97-AF65-F5344CB8AC3E}">
        <p14:creationId xmlns:p14="http://schemas.microsoft.com/office/powerpoint/2010/main" val="3091487563"/>
      </p:ext>
    </p:extLst>
  </p:cSld>
  <p:clrMapOvr>
    <a:masterClrMapping/>
  </p:clrMapOvr>
  <p:transition>
    <p:dissolv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755650" y="1125538"/>
            <a:ext cx="7620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ClrTx/>
              <a:buSzTx/>
              <a:buFontTx/>
              <a:buNone/>
            </a:pPr>
            <a:r>
              <a:rPr lang="ru-RU" sz="1600" b="1"/>
              <a:t>В рецензируемых изданиях статьи проходят строгий научный отбор и рецензируются научными обществами и учеными советами. </a:t>
            </a:r>
            <a:endParaRPr lang="ru-RU" sz="1600" b="1">
              <a:latin typeface="Times New Roman" pitchFamily="18" charset="0"/>
            </a:endParaRPr>
          </a:p>
        </p:txBody>
      </p:sp>
      <p:sp>
        <p:nvSpPr>
          <p:cNvPr id="285699" name="Rectangle 3"/>
          <p:cNvSpPr>
            <a:spLocks noChangeArrowheads="1"/>
          </p:cNvSpPr>
          <p:nvPr/>
        </p:nvSpPr>
        <p:spPr bwMode="auto">
          <a:xfrm>
            <a:off x="971550" y="5084763"/>
            <a:ext cx="7010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ClrTx/>
              <a:buSzTx/>
              <a:buFontTx/>
              <a:buNone/>
            </a:pPr>
            <a:r>
              <a:rPr lang="ru-RU" sz="1600" b="1"/>
              <a:t>Количество рецензируемого содержимого является основным индикатором уровня научных материалов, содержащихся в базе данных. </a:t>
            </a:r>
            <a:endParaRPr lang="en-US" sz="1600" b="1"/>
          </a:p>
          <a:p>
            <a:pPr>
              <a:lnSpc>
                <a:spcPct val="100000"/>
              </a:lnSpc>
              <a:spcBef>
                <a:spcPct val="0"/>
              </a:spcBef>
              <a:buClrTx/>
              <a:buSzTx/>
              <a:buFontTx/>
              <a:buNone/>
            </a:pPr>
            <a:r>
              <a:rPr lang="en-US" sz="1600" b="1"/>
              <a:t>                  </a:t>
            </a:r>
            <a:endParaRPr lang="ru-RU" sz="1600" b="1">
              <a:latin typeface="Times New Roman" pitchFamily="18" charset="0"/>
            </a:endParaRPr>
          </a:p>
        </p:txBody>
      </p:sp>
      <p:pic>
        <p:nvPicPr>
          <p:cNvPr id="285700" name="Picture 4" descr="m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2578100"/>
            <a:ext cx="1544637"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5701" name="Picture 5" descr="Sci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4725" y="2565400"/>
            <a:ext cx="1619250" cy="2128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85702" name="Object 6"/>
          <p:cNvGraphicFramePr>
            <a:graphicFrameLocks noChangeAspect="1"/>
          </p:cNvGraphicFramePr>
          <p:nvPr/>
        </p:nvGraphicFramePr>
        <p:xfrm>
          <a:off x="1978025" y="2578100"/>
          <a:ext cx="1619250" cy="2133600"/>
        </p:xfrm>
        <a:graphic>
          <a:graphicData uri="http://schemas.openxmlformats.org/presentationml/2006/ole">
            <mc:AlternateContent xmlns:mc="http://schemas.openxmlformats.org/markup-compatibility/2006">
              <mc:Choice xmlns:v="urn:schemas-microsoft-com:vml" Requires="v">
                <p:oleObj spid="_x0000_s31786" name="Image" r:id="rId6" imgW="4588166" imgH="6423287" progId="Photoshop.Image.6">
                  <p:embed/>
                </p:oleObj>
              </mc:Choice>
              <mc:Fallback>
                <p:oleObj name="Image" r:id="rId6" imgW="4588166" imgH="6423287" progId="Photoshop.Image.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8025" y="2578100"/>
                        <a:ext cx="161925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703" name="Rectangle 7"/>
          <p:cNvSpPr>
            <a:spLocks noChangeArrowheads="1"/>
          </p:cNvSpPr>
          <p:nvPr/>
        </p:nvSpPr>
        <p:spPr bwMode="auto">
          <a:xfrm>
            <a:off x="1752600" y="0"/>
            <a:ext cx="5903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0"/>
              </a:spcBef>
              <a:buClrTx/>
              <a:buSzTx/>
              <a:buFontTx/>
              <a:buNone/>
            </a:pPr>
            <a:r>
              <a:rPr lang="en-US" sz="2800" b="1"/>
              <a:t>Academic Search Premier</a:t>
            </a:r>
          </a:p>
        </p:txBody>
      </p:sp>
      <p:graphicFrame>
        <p:nvGraphicFramePr>
          <p:cNvPr id="285704" name="Object 8"/>
          <p:cNvGraphicFramePr>
            <a:graphicFrameLocks noChangeAspect="1"/>
          </p:cNvGraphicFramePr>
          <p:nvPr/>
        </p:nvGraphicFramePr>
        <p:xfrm>
          <a:off x="5524500" y="2565400"/>
          <a:ext cx="1655763" cy="2159000"/>
        </p:xfrm>
        <a:graphic>
          <a:graphicData uri="http://schemas.openxmlformats.org/presentationml/2006/ole">
            <mc:AlternateContent xmlns:mc="http://schemas.openxmlformats.org/markup-compatibility/2006">
              <mc:Choice xmlns:v="urn:schemas-microsoft-com:vml" Requires="v">
                <p:oleObj spid="_x0000_s31787" name="Image" r:id="rId8" imgW="4588166" imgH="6423287" progId="Photoshop.Image.6">
                  <p:embed/>
                </p:oleObj>
              </mc:Choice>
              <mc:Fallback>
                <p:oleObj name="Image" r:id="rId8" imgW="4588166" imgH="6423287" progId="Photoshop.Image.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4500" y="2565400"/>
                        <a:ext cx="1655763" cy="215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705" name="Text Box 9"/>
          <p:cNvSpPr txBox="1">
            <a:spLocks noChangeArrowheads="1"/>
          </p:cNvSpPr>
          <p:nvPr/>
        </p:nvSpPr>
        <p:spPr bwMode="auto">
          <a:xfrm>
            <a:off x="1403350" y="692150"/>
            <a:ext cx="6562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b="1">
                <a:solidFill>
                  <a:srgbClr val="003399"/>
                </a:solidFill>
              </a:rPr>
              <a:t>3,525</a:t>
            </a:r>
            <a:r>
              <a:rPr lang="ru-RU">
                <a:latin typeface="Times New Roman" pitchFamily="18" charset="0"/>
              </a:rPr>
              <a:t> </a:t>
            </a:r>
            <a:r>
              <a:rPr lang="ru-RU" sz="1600" b="1"/>
              <a:t>рецензируемых научных журналов ( </a:t>
            </a:r>
            <a:r>
              <a:rPr lang="en-US" sz="1600" b="1">
                <a:solidFill>
                  <a:srgbClr val="003399"/>
                </a:solidFill>
              </a:rPr>
              <a:t>“peer-reviewed”</a:t>
            </a:r>
            <a:r>
              <a:rPr lang="ru-RU" sz="1600" b="1">
                <a:solidFill>
                  <a:srgbClr val="003399"/>
                </a:solidFill>
              </a:rPr>
              <a:t> </a:t>
            </a:r>
            <a:r>
              <a:rPr lang="ru-RU" sz="1600" b="1"/>
              <a:t>)</a:t>
            </a:r>
            <a:r>
              <a:rPr lang="en-US" sz="2000" b="1">
                <a:solidFill>
                  <a:srgbClr val="003399"/>
                </a:solidFill>
              </a:rPr>
              <a:t> </a:t>
            </a:r>
            <a:endParaRPr lang="ru-RU" sz="2000" b="1">
              <a:solidFill>
                <a:srgbClr val="003399"/>
              </a:solidFill>
            </a:endParaRPr>
          </a:p>
        </p:txBody>
      </p:sp>
      <p:pic>
        <p:nvPicPr>
          <p:cNvPr id="285706" name="Picture 10" descr="electronic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2565400"/>
            <a:ext cx="165576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5707" name="Rectangle 11"/>
          <p:cNvSpPr>
            <a:spLocks noChangeArrowheads="1"/>
          </p:cNvSpPr>
          <p:nvPr/>
        </p:nvSpPr>
        <p:spPr bwMode="auto">
          <a:xfrm>
            <a:off x="3200400" y="6172200"/>
            <a:ext cx="2971800" cy="533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285708" name="Picture 12" descr="ehost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381000"/>
            <a:ext cx="9906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285709" name="Picture 13" descr="ehost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6248400"/>
            <a:ext cx="990600" cy="349250"/>
          </a:xfrm>
          <a:prstGeom prst="rect">
            <a:avLst/>
          </a:prstGeom>
          <a:noFill/>
          <a:extLst>
            <a:ext uri="{909E8E84-426E-40DD-AFC4-6F175D3DCCD1}">
              <a14:hiddenFill xmlns:a14="http://schemas.microsoft.com/office/drawing/2010/main">
                <a:solidFill>
                  <a:srgbClr val="FFFFFF"/>
                </a:solidFill>
              </a14:hiddenFill>
            </a:ext>
          </a:extLst>
        </p:spPr>
      </p:pic>
      <p:sp>
        <p:nvSpPr>
          <p:cNvPr id="2" name="Дата 1"/>
          <p:cNvSpPr>
            <a:spLocks noGrp="1"/>
          </p:cNvSpPr>
          <p:nvPr>
            <p:ph type="dt" sz="half" idx="10"/>
          </p:nvPr>
        </p:nvSpPr>
        <p:spPr/>
        <p:txBody>
          <a:bodyPr/>
          <a:lstStyle/>
          <a:p>
            <a:fld id="{03E0CF8F-18E5-402A-ADE2-0385E3D0A3B4}"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108</a:t>
            </a:fld>
            <a:endParaRPr lang="ru-RU"/>
          </a:p>
        </p:txBody>
      </p:sp>
    </p:spTree>
    <p:extLst>
      <p:ext uri="{BB962C8B-B14F-4D97-AF65-F5344CB8AC3E}">
        <p14:creationId xmlns:p14="http://schemas.microsoft.com/office/powerpoint/2010/main" val="286458196"/>
      </p:ext>
    </p:extLst>
  </p:cSld>
  <p:clrMapOvr>
    <a:masterClrMapping/>
  </p:clrMapOvr>
  <p:transition>
    <p:dissolv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971550" y="2492375"/>
            <a:ext cx="76962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100000"/>
              </a:lnSpc>
              <a:buFont typeface="Wingdings" pitchFamily="2" charset="2"/>
              <a:buNone/>
            </a:pPr>
            <a:r>
              <a:rPr lang="en-US" b="1"/>
              <a:t>9</a:t>
            </a:r>
            <a:r>
              <a:rPr lang="ru-RU" b="1"/>
              <a:t>89</a:t>
            </a:r>
            <a:r>
              <a:rPr lang="en-US" sz="1600"/>
              <a:t> </a:t>
            </a:r>
            <a:r>
              <a:rPr lang="ru-RU" sz="1600"/>
              <a:t> </a:t>
            </a:r>
            <a:r>
              <a:rPr lang="ru-RU" sz="1600">
                <a:solidFill>
                  <a:srgbClr val="003399"/>
                </a:solidFill>
              </a:rPr>
              <a:t>естественнонаучных журналов из</a:t>
            </a:r>
            <a:r>
              <a:rPr lang="ru-RU" sz="1600" b="1">
                <a:solidFill>
                  <a:srgbClr val="003399"/>
                </a:solidFill>
              </a:rPr>
              <a:t> </a:t>
            </a:r>
            <a:r>
              <a:rPr lang="ru-RU" sz="1600" b="1" i="1"/>
              <a:t>Science Citation Index</a:t>
            </a:r>
          </a:p>
          <a:p>
            <a:pPr marL="342900" indent="-342900" eaLnBrk="0" hangingPunct="0">
              <a:lnSpc>
                <a:spcPct val="100000"/>
              </a:lnSpc>
              <a:buFont typeface="Wingdings" pitchFamily="2" charset="2"/>
              <a:buNone/>
            </a:pPr>
            <a:r>
              <a:rPr lang="en-US" b="1"/>
              <a:t>5</a:t>
            </a:r>
            <a:r>
              <a:rPr lang="ru-RU" b="1"/>
              <a:t>32</a:t>
            </a:r>
            <a:r>
              <a:rPr lang="ru-RU" b="1">
                <a:solidFill>
                  <a:srgbClr val="003399"/>
                </a:solidFill>
              </a:rPr>
              <a:t> </a:t>
            </a:r>
            <a:r>
              <a:rPr lang="ru-RU" sz="1600">
                <a:solidFill>
                  <a:srgbClr val="003399"/>
                </a:solidFill>
              </a:rPr>
              <a:t>гуманитарных журнала из</a:t>
            </a:r>
            <a:r>
              <a:rPr lang="ru-RU" sz="1600" b="1">
                <a:solidFill>
                  <a:srgbClr val="003399"/>
                </a:solidFill>
              </a:rPr>
              <a:t> </a:t>
            </a:r>
            <a:r>
              <a:rPr lang="ru-RU" sz="1600" b="1" i="1"/>
              <a:t>Social Sciences Citation Index</a:t>
            </a:r>
          </a:p>
          <a:p>
            <a:pPr marL="342900" indent="-342900" eaLnBrk="0" hangingPunct="0">
              <a:lnSpc>
                <a:spcPct val="100000"/>
              </a:lnSpc>
              <a:buFont typeface="Wingdings" pitchFamily="2" charset="2"/>
              <a:buNone/>
            </a:pPr>
            <a:r>
              <a:rPr lang="ru-RU" b="1"/>
              <a:t>284 </a:t>
            </a:r>
            <a:r>
              <a:rPr lang="ru-RU" sz="1600">
                <a:solidFill>
                  <a:srgbClr val="003399"/>
                </a:solidFill>
              </a:rPr>
              <a:t>гуманитарных журнала из</a:t>
            </a:r>
            <a:r>
              <a:rPr lang="ru-RU" sz="1600" b="1">
                <a:solidFill>
                  <a:srgbClr val="003399"/>
                </a:solidFill>
              </a:rPr>
              <a:t> </a:t>
            </a:r>
            <a:r>
              <a:rPr lang="ru-RU" sz="1600" b="1" i="1"/>
              <a:t>Arts &amp; Humanities Citation Index</a:t>
            </a:r>
          </a:p>
          <a:p>
            <a:pPr marL="342900" indent="-342900" eaLnBrk="0" hangingPunct="0">
              <a:lnSpc>
                <a:spcPct val="100000"/>
              </a:lnSpc>
              <a:buFont typeface="Wingdings" pitchFamily="2" charset="2"/>
              <a:buNone/>
            </a:pPr>
            <a:endParaRPr lang="ru-RU" sz="1600" b="1">
              <a:solidFill>
                <a:srgbClr val="003399"/>
              </a:solidFill>
            </a:endParaRPr>
          </a:p>
        </p:txBody>
      </p:sp>
      <p:sp>
        <p:nvSpPr>
          <p:cNvPr id="287747" name="Rectangle 3"/>
          <p:cNvSpPr>
            <a:spLocks noChangeArrowheads="1"/>
          </p:cNvSpPr>
          <p:nvPr/>
        </p:nvSpPr>
        <p:spPr bwMode="auto">
          <a:xfrm>
            <a:off x="1828800" y="0"/>
            <a:ext cx="5903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0"/>
              </a:spcBef>
              <a:buClrTx/>
              <a:buSzTx/>
              <a:buFontTx/>
              <a:buNone/>
            </a:pPr>
            <a:r>
              <a:rPr lang="en-US" sz="2800" b="1">
                <a:solidFill>
                  <a:schemeClr val="bg1"/>
                </a:solidFill>
              </a:rPr>
              <a:t>Academic Search Premier</a:t>
            </a:r>
          </a:p>
        </p:txBody>
      </p:sp>
      <p:graphicFrame>
        <p:nvGraphicFramePr>
          <p:cNvPr id="287748" name="Object 4"/>
          <p:cNvGraphicFramePr>
            <a:graphicFrameLocks noGrp="1" noChangeAspect="1"/>
          </p:cNvGraphicFramePr>
          <p:nvPr>
            <p:ph/>
          </p:nvPr>
        </p:nvGraphicFramePr>
        <p:xfrm>
          <a:off x="822325" y="1149350"/>
          <a:ext cx="1655763" cy="815975"/>
        </p:xfrm>
        <a:graphic>
          <a:graphicData uri="http://schemas.openxmlformats.org/presentationml/2006/ole">
            <mc:AlternateContent xmlns:mc="http://schemas.openxmlformats.org/markup-compatibility/2006">
              <mc:Choice xmlns:v="urn:schemas-microsoft-com:vml" Requires="v">
                <p:oleObj spid="_x0000_s32790" name="Image" r:id="rId4" imgW="3403175" imgH="2044444" progId="Photoshop.Image.7">
                  <p:embed/>
                </p:oleObj>
              </mc:Choice>
              <mc:Fallback>
                <p:oleObj name="Image" r:id="rId4" imgW="3403175" imgH="2044444" progId="Photoshop.Image.7">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 y="1149350"/>
                        <a:ext cx="165576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749" name="Text Box 5"/>
          <p:cNvSpPr txBox="1">
            <a:spLocks noChangeArrowheads="1"/>
          </p:cNvSpPr>
          <p:nvPr/>
        </p:nvSpPr>
        <p:spPr bwMode="auto">
          <a:xfrm>
            <a:off x="2438400" y="457200"/>
            <a:ext cx="5429250"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buClrTx/>
              <a:buSzTx/>
              <a:buFontTx/>
              <a:buNone/>
            </a:pPr>
            <a:r>
              <a:rPr lang="ru-RU" b="1">
                <a:solidFill>
                  <a:srgbClr val="003399"/>
                </a:solidFill>
              </a:rPr>
              <a:t>1,660</a:t>
            </a:r>
            <a:r>
              <a:rPr lang="ru-RU" sz="1800" b="1"/>
              <a:t> журналов с индексами цитируемости </a:t>
            </a:r>
            <a:r>
              <a:rPr lang="en-US" sz="2000" b="1" i="1"/>
              <a:t>ISI</a:t>
            </a:r>
            <a:r>
              <a:rPr lang="ru-RU" sz="1800" b="1"/>
              <a:t> </a:t>
            </a:r>
          </a:p>
          <a:p>
            <a:pPr algn="ctr">
              <a:lnSpc>
                <a:spcPct val="100000"/>
              </a:lnSpc>
              <a:buClrTx/>
              <a:buSzTx/>
              <a:buFontTx/>
              <a:buNone/>
            </a:pPr>
            <a:r>
              <a:rPr lang="en-US" sz="1600"/>
              <a:t>(Институт Научной Информации)</a:t>
            </a:r>
            <a:endParaRPr lang="ru-RU" sz="1600"/>
          </a:p>
        </p:txBody>
      </p:sp>
      <p:pic>
        <p:nvPicPr>
          <p:cNvPr id="2877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1875" y="3810000"/>
            <a:ext cx="1270000" cy="17526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751" name="Text Box 7"/>
          <p:cNvSpPr txBox="1">
            <a:spLocks noChangeArrowheads="1"/>
          </p:cNvSpPr>
          <p:nvPr/>
        </p:nvSpPr>
        <p:spPr bwMode="auto">
          <a:xfrm>
            <a:off x="990600" y="60198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ClrTx/>
              <a:buSzTx/>
              <a:buFontTx/>
              <a:buNone/>
            </a:pPr>
            <a:r>
              <a:rPr lang="ru-RU" sz="1800" b="1"/>
              <a:t>  </a:t>
            </a:r>
            <a:r>
              <a:rPr lang="en-US" sz="1600" b="1"/>
              <a:t>JIF</a:t>
            </a:r>
            <a:r>
              <a:rPr lang="en-US" sz="1800" b="1"/>
              <a:t> </a:t>
            </a:r>
            <a:r>
              <a:rPr lang="ru-RU" sz="1800" b="1"/>
              <a:t>=</a:t>
            </a:r>
            <a:r>
              <a:rPr lang="en-US" sz="1800" b="1"/>
              <a:t> </a:t>
            </a:r>
            <a:r>
              <a:rPr lang="ru-RU" sz="1800" b="1"/>
              <a:t>13,4</a:t>
            </a:r>
            <a:r>
              <a:rPr lang="en-US" sz="1800" b="1"/>
              <a:t> </a:t>
            </a:r>
            <a:r>
              <a:rPr lang="ru-RU" sz="1800" b="1"/>
              <a:t>              </a:t>
            </a:r>
            <a:r>
              <a:rPr lang="en-US" sz="1600" b="1"/>
              <a:t>JIF</a:t>
            </a:r>
            <a:r>
              <a:rPr lang="en-US" sz="1800" b="1"/>
              <a:t> </a:t>
            </a:r>
            <a:r>
              <a:rPr lang="ru-RU" sz="1800" b="1"/>
              <a:t>=</a:t>
            </a:r>
            <a:r>
              <a:rPr lang="en-US" sz="1800" b="1"/>
              <a:t> 31,6         </a:t>
            </a:r>
            <a:r>
              <a:rPr lang="ru-RU" sz="1800" b="1"/>
              <a:t>     </a:t>
            </a:r>
            <a:r>
              <a:rPr lang="en-US" sz="1600" b="1"/>
              <a:t>JIF</a:t>
            </a:r>
            <a:r>
              <a:rPr lang="en-US" sz="1800" b="1"/>
              <a:t> </a:t>
            </a:r>
            <a:r>
              <a:rPr lang="ru-RU" sz="1800" b="1"/>
              <a:t>=</a:t>
            </a:r>
            <a:r>
              <a:rPr lang="en-US" sz="1800" b="1"/>
              <a:t> 46,2 </a:t>
            </a:r>
            <a:r>
              <a:rPr lang="ru-RU" sz="1800" b="1"/>
              <a:t>              </a:t>
            </a:r>
            <a:r>
              <a:rPr lang="en-US" sz="1600" b="1"/>
              <a:t>JIF</a:t>
            </a:r>
            <a:r>
              <a:rPr lang="en-US" sz="1800" b="1"/>
              <a:t> </a:t>
            </a:r>
            <a:r>
              <a:rPr lang="ru-RU" sz="1800" b="1"/>
              <a:t>=</a:t>
            </a:r>
            <a:r>
              <a:rPr lang="en-US" sz="1800" b="1"/>
              <a:t> 1</a:t>
            </a:r>
            <a:r>
              <a:rPr lang="ru-RU" sz="1800" b="1"/>
              <a:t>0</a:t>
            </a:r>
            <a:r>
              <a:rPr lang="en-US" sz="1800" b="1"/>
              <a:t>,</a:t>
            </a:r>
            <a:r>
              <a:rPr lang="ru-RU" sz="1800" b="1"/>
              <a:t>3</a:t>
            </a:r>
          </a:p>
        </p:txBody>
      </p:sp>
      <p:pic>
        <p:nvPicPr>
          <p:cNvPr id="2877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4075" y="3629025"/>
            <a:ext cx="1573213"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7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5275" y="3629025"/>
            <a:ext cx="15684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754" name="Text Box 10"/>
          <p:cNvSpPr txBox="1">
            <a:spLocks noChangeArrowheads="1"/>
          </p:cNvSpPr>
          <p:nvPr/>
        </p:nvSpPr>
        <p:spPr bwMode="auto">
          <a:xfrm>
            <a:off x="914400" y="5638800"/>
            <a:ext cx="723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ClrTx/>
              <a:buSzTx/>
              <a:buFontTx/>
              <a:buNone/>
            </a:pPr>
            <a:r>
              <a:rPr lang="ru-RU" sz="1400" b="1"/>
              <a:t>       Физика                        Биохимия                Иммунология                   Генетика</a:t>
            </a:r>
          </a:p>
        </p:txBody>
      </p:sp>
      <p:pic>
        <p:nvPicPr>
          <p:cNvPr id="287755" name="Picture 11" descr="genetic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3700" y="3810000"/>
            <a:ext cx="13160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7756" name="Rectangle 12"/>
          <p:cNvSpPr>
            <a:spLocks noChangeArrowheads="1"/>
          </p:cNvSpPr>
          <p:nvPr/>
        </p:nvSpPr>
        <p:spPr bwMode="auto">
          <a:xfrm>
            <a:off x="3276600" y="6324600"/>
            <a:ext cx="2971800" cy="304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287757" name="Picture 13" descr="ehost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914400"/>
            <a:ext cx="990600" cy="349250"/>
          </a:xfrm>
          <a:prstGeom prst="rect">
            <a:avLst/>
          </a:prstGeom>
          <a:noFill/>
          <a:extLst>
            <a:ext uri="{909E8E84-426E-40DD-AFC4-6F175D3DCCD1}">
              <a14:hiddenFill xmlns:a14="http://schemas.microsoft.com/office/drawing/2010/main">
                <a:solidFill>
                  <a:srgbClr val="FFFFFF"/>
                </a:solidFill>
              </a14:hiddenFill>
            </a:ext>
          </a:extLst>
        </p:spPr>
      </p:pic>
      <p:sp>
        <p:nvSpPr>
          <p:cNvPr id="2" name="Дата 1"/>
          <p:cNvSpPr>
            <a:spLocks noGrp="1"/>
          </p:cNvSpPr>
          <p:nvPr>
            <p:ph type="dt" sz="half" idx="10"/>
          </p:nvPr>
        </p:nvSpPr>
        <p:spPr/>
        <p:txBody>
          <a:bodyPr/>
          <a:lstStyle/>
          <a:p>
            <a:pPr>
              <a:defRPr/>
            </a:pPr>
            <a:fld id="{1FE193DA-3E58-41E0-84AF-77DD7A9AEA95}" type="datetime1">
              <a:rPr lang="ru-RU" smtClean="0"/>
              <a:t>20.11.2013</a:t>
            </a:fld>
            <a:endParaRPr lang="ru-RU"/>
          </a:p>
        </p:txBody>
      </p:sp>
      <p:sp>
        <p:nvSpPr>
          <p:cNvPr id="3" name="Нижний колонтитул 2"/>
          <p:cNvSpPr>
            <a:spLocks noGrp="1"/>
          </p:cNvSpPr>
          <p:nvPr>
            <p:ph type="ftr" sz="quarter" idx="11"/>
          </p:nvPr>
        </p:nvSpPr>
        <p:spPr/>
        <p:txBody>
          <a:bodyPr/>
          <a:lstStyle/>
          <a:p>
            <a:pPr>
              <a:defRPr/>
            </a:pPr>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pPr>
              <a:defRPr/>
            </a:pPr>
            <a:fld id="{387E9A92-7967-4116-B1CD-E2C6E07C8D17}" type="slidenum">
              <a:rPr lang="ru-RU" smtClean="0"/>
              <a:pPr>
                <a:defRPr/>
              </a:pPr>
              <a:t>109</a:t>
            </a:fld>
            <a:endParaRPr lang="ru-RU"/>
          </a:p>
        </p:txBody>
      </p:sp>
    </p:spTree>
    <p:extLst>
      <p:ext uri="{BB962C8B-B14F-4D97-AF65-F5344CB8AC3E}">
        <p14:creationId xmlns:p14="http://schemas.microsoft.com/office/powerpoint/2010/main" val="3128992276"/>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B8ACA7-B27F-4108-9B17-343BA04FB6C7}"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11</a:t>
            </a:fld>
            <a:endParaRPr lang="ru-RU"/>
          </a:p>
        </p:txBody>
      </p:sp>
      <p:sp>
        <p:nvSpPr>
          <p:cNvPr id="5" name="Заголовок 4"/>
          <p:cNvSpPr>
            <a:spLocks noGrp="1"/>
          </p:cNvSpPr>
          <p:nvPr>
            <p:ph type="title"/>
          </p:nvPr>
        </p:nvSpPr>
        <p:spPr>
          <a:xfrm rot="19704879">
            <a:off x="2722946" y="3499738"/>
            <a:ext cx="6512511" cy="1655409"/>
          </a:xfrm>
        </p:spPr>
        <p:txBody>
          <a:bodyPr/>
          <a:lstStyle/>
          <a:p>
            <a:pPr marL="0" indent="0">
              <a:buNone/>
            </a:pPr>
            <a:r>
              <a:rPr lang="uk-UA" sz="3200" dirty="0"/>
              <a:t>Приклади </a:t>
            </a:r>
            <a:r>
              <a:rPr lang="uk-UA" sz="3200" dirty="0" err="1"/>
              <a:t>наукометричних</a:t>
            </a:r>
            <a:r>
              <a:rPr lang="uk-UA" sz="3200" dirty="0"/>
              <a:t> </a:t>
            </a:r>
            <a:r>
              <a:rPr lang="uk-UA" sz="3200" dirty="0" smtClean="0"/>
              <a:t>БД</a:t>
            </a:r>
            <a:r>
              <a:rPr lang="en-US" sz="3200" dirty="0" smtClean="0"/>
              <a:t/>
            </a:r>
            <a:br>
              <a:rPr lang="en-US" sz="3200" dirty="0" smtClean="0"/>
            </a:br>
            <a:r>
              <a:rPr lang="ru-RU" sz="3200" dirty="0" smtClean="0"/>
              <a:t>початок списку з 150 продукт</a:t>
            </a:r>
            <a:r>
              <a:rPr lang="uk-UA" sz="3200" dirty="0" err="1" smtClean="0"/>
              <a:t>ів</a:t>
            </a:r>
            <a:r>
              <a:rPr lang="uk-UA" sz="3200" dirty="0" smtClean="0"/>
              <a:t/>
            </a:r>
            <a:br>
              <a:rPr lang="uk-UA" sz="3200" dirty="0" smtClean="0"/>
            </a:br>
            <a:r>
              <a:rPr lang="en-US" sz="3200" dirty="0"/>
              <a:t>http://ebscohost.com/academic</a:t>
            </a:r>
            <a:endParaRPr lang="ru-RU" sz="3200" dirty="0"/>
          </a:p>
        </p:txBody>
      </p:sp>
      <p:sp>
        <p:nvSpPr>
          <p:cNvPr id="6" name="Объект 5"/>
          <p:cNvSpPr>
            <a:spLocks noGrp="1"/>
          </p:cNvSpPr>
          <p:nvPr>
            <p:ph sz="quarter" idx="13"/>
          </p:nvPr>
        </p:nvSpPr>
        <p:spPr>
          <a:xfrm>
            <a:off x="1143000" y="731520"/>
            <a:ext cx="6400800" cy="4497680"/>
          </a:xfrm>
        </p:spPr>
        <p:txBody>
          <a:bodyPr>
            <a:normAutofit fontScale="25000" lnSpcReduction="20000"/>
          </a:bodyPr>
          <a:lstStyle/>
          <a:p>
            <a:pPr fontAlgn="base"/>
            <a:r>
              <a:rPr lang="en-US" sz="4000" dirty="0">
                <a:hlinkClick r:id="rId2"/>
              </a:rPr>
              <a:t>Abstracts in Social Gerontology</a:t>
            </a:r>
            <a:endParaRPr lang="en-US" sz="4000" dirty="0"/>
          </a:p>
          <a:p>
            <a:pPr fontAlgn="base"/>
            <a:r>
              <a:rPr lang="en-US" sz="4000" dirty="0" smtClean="0">
                <a:hlinkClick r:id="rId3"/>
              </a:rPr>
              <a:t>America</a:t>
            </a:r>
            <a:r>
              <a:rPr lang="en-US" sz="4000" dirty="0">
                <a:hlinkClick r:id="rId3"/>
              </a:rPr>
              <a:t>: History and Life</a:t>
            </a:r>
            <a:endParaRPr lang="en-US" sz="4000" dirty="0"/>
          </a:p>
          <a:p>
            <a:pPr fontAlgn="base"/>
            <a:r>
              <a:rPr lang="en-US" sz="4000" dirty="0">
                <a:hlinkClick r:id="rId4"/>
              </a:rPr>
              <a:t>America: History and Life with Full Text</a:t>
            </a:r>
            <a:endParaRPr lang="en-US" sz="4000" dirty="0"/>
          </a:p>
          <a:p>
            <a:pPr fontAlgn="base"/>
            <a:r>
              <a:rPr lang="en-US" sz="4000" dirty="0" smtClean="0">
                <a:hlinkClick r:id="rId5"/>
              </a:rPr>
              <a:t>American </a:t>
            </a:r>
            <a:r>
              <a:rPr lang="en-US" sz="4000" dirty="0">
                <a:hlinkClick r:id="rId5"/>
              </a:rPr>
              <a:t>Bibliography of Slavic &amp; Eastern European Studies</a:t>
            </a:r>
            <a:endParaRPr lang="en-US" sz="4000" dirty="0"/>
          </a:p>
          <a:p>
            <a:pPr fontAlgn="base"/>
            <a:r>
              <a:rPr lang="en-US" sz="4000" dirty="0">
                <a:hlinkClick r:id="rId6"/>
              </a:rPr>
              <a:t>American Revolution Archives</a:t>
            </a:r>
            <a:endParaRPr lang="en-US" sz="4000" dirty="0"/>
          </a:p>
          <a:p>
            <a:pPr fontAlgn="base"/>
            <a:r>
              <a:rPr lang="en-US" sz="4000" dirty="0">
                <a:hlinkClick r:id="rId7"/>
              </a:rPr>
              <a:t>Anthropological Index</a:t>
            </a:r>
            <a:endParaRPr lang="en-US" sz="4000" dirty="0"/>
          </a:p>
          <a:p>
            <a:pPr fontAlgn="base"/>
            <a:r>
              <a:rPr lang="en-US" sz="4000" dirty="0">
                <a:hlinkClick r:id="rId8"/>
              </a:rPr>
              <a:t>Anthropological Literature</a:t>
            </a:r>
            <a:endParaRPr lang="en-US" sz="4000" dirty="0"/>
          </a:p>
          <a:p>
            <a:pPr fontAlgn="base"/>
            <a:r>
              <a:rPr lang="en-US" sz="4000" dirty="0" smtClean="0">
                <a:hlinkClick r:id="rId9"/>
              </a:rPr>
              <a:t>Applied </a:t>
            </a:r>
            <a:r>
              <a:rPr lang="en-US" sz="4000" dirty="0">
                <a:hlinkClick r:id="rId9"/>
              </a:rPr>
              <a:t>Science &amp; Technology Full Text</a:t>
            </a:r>
            <a:endParaRPr lang="en-US" sz="4000" dirty="0"/>
          </a:p>
          <a:p>
            <a:pPr fontAlgn="base"/>
            <a:r>
              <a:rPr lang="en-US" sz="4000" dirty="0" smtClean="0">
                <a:hlinkClick r:id="rId10"/>
              </a:rPr>
              <a:t>Art </a:t>
            </a:r>
            <a:r>
              <a:rPr lang="en-US" sz="4000" dirty="0">
                <a:hlinkClick r:id="rId10"/>
              </a:rPr>
              <a:t>Abstracts (H.W. Wilson)</a:t>
            </a:r>
            <a:endParaRPr lang="en-US" sz="4000" dirty="0"/>
          </a:p>
          <a:p>
            <a:pPr fontAlgn="base"/>
            <a:r>
              <a:rPr lang="en-US" sz="4000" dirty="0">
                <a:hlinkClick r:id="rId11"/>
              </a:rPr>
              <a:t>Art Full Text (H.W. Wilson)</a:t>
            </a:r>
            <a:endParaRPr lang="en-US" sz="4000" dirty="0"/>
          </a:p>
          <a:p>
            <a:pPr fontAlgn="base"/>
            <a:r>
              <a:rPr lang="en-US" sz="4000" dirty="0" smtClean="0">
                <a:hlinkClick r:id="rId12"/>
              </a:rPr>
              <a:t>Art </a:t>
            </a:r>
            <a:r>
              <a:rPr lang="en-US" sz="4000" dirty="0">
                <a:hlinkClick r:id="rId12"/>
              </a:rPr>
              <a:t>Museum Image Gallery</a:t>
            </a:r>
            <a:endParaRPr lang="en-US" sz="4000" dirty="0"/>
          </a:p>
          <a:p>
            <a:pPr fontAlgn="base"/>
            <a:r>
              <a:rPr lang="en-US" sz="4000" dirty="0" smtClean="0">
                <a:hlinkClick r:id="rId13"/>
              </a:rPr>
              <a:t>Book </a:t>
            </a:r>
            <a:r>
              <a:rPr lang="en-US" sz="4000" dirty="0">
                <a:hlinkClick r:id="rId13"/>
              </a:rPr>
              <a:t>Review Digest Plus (H.W. Wilson)</a:t>
            </a:r>
            <a:endParaRPr lang="en-US" sz="4000" dirty="0"/>
          </a:p>
          <a:p>
            <a:pPr fontAlgn="base"/>
            <a:r>
              <a:rPr lang="en-US" sz="4000" dirty="0" smtClean="0">
                <a:hlinkClick r:id="rId14"/>
              </a:rPr>
              <a:t>Canadian </a:t>
            </a:r>
            <a:r>
              <a:rPr lang="en-US" sz="4000" dirty="0">
                <a:hlinkClick r:id="rId14"/>
              </a:rPr>
              <a:t>Literary Centre</a:t>
            </a:r>
            <a:endParaRPr lang="en-US" sz="4000" dirty="0"/>
          </a:p>
          <a:p>
            <a:pPr fontAlgn="base"/>
            <a:r>
              <a:rPr lang="en-US" sz="4000" dirty="0" smtClean="0">
                <a:hlinkClick r:id="rId15"/>
              </a:rPr>
              <a:t>Caribbean </a:t>
            </a:r>
            <a:r>
              <a:rPr lang="en-US" sz="4000" dirty="0">
                <a:hlinkClick r:id="rId15"/>
              </a:rPr>
              <a:t>Search</a:t>
            </a:r>
            <a:endParaRPr lang="en-US" sz="4000" dirty="0"/>
          </a:p>
          <a:p>
            <a:pPr fontAlgn="base"/>
            <a:r>
              <a:rPr lang="en-US" sz="4000" dirty="0">
                <a:hlinkClick r:id="rId16"/>
              </a:rPr>
              <a:t>Central &amp; Eastern European Academic Source (CEEAS)</a:t>
            </a:r>
            <a:endParaRPr lang="en-US" sz="4000" dirty="0"/>
          </a:p>
          <a:p>
            <a:pPr fontAlgn="base"/>
            <a:r>
              <a:rPr lang="en-US" sz="4000" dirty="0" smtClean="0">
                <a:hlinkClick r:id="rId17"/>
              </a:rPr>
              <a:t>Cinema </a:t>
            </a:r>
            <a:r>
              <a:rPr lang="en-US" sz="4000" dirty="0">
                <a:hlinkClick r:id="rId17"/>
              </a:rPr>
              <a:t>Image Gallery</a:t>
            </a:r>
            <a:endParaRPr lang="en-US" sz="4000" dirty="0"/>
          </a:p>
          <a:p>
            <a:pPr fontAlgn="base"/>
            <a:r>
              <a:rPr lang="en-US" sz="4000" dirty="0" smtClean="0">
                <a:hlinkClick r:id="rId18"/>
              </a:rPr>
              <a:t>Communication </a:t>
            </a:r>
            <a:r>
              <a:rPr lang="en-US" sz="4000" dirty="0">
                <a:hlinkClick r:id="rId18"/>
              </a:rPr>
              <a:t>&amp; Mass Media Complete</a:t>
            </a:r>
            <a:endParaRPr lang="en-US" sz="4000" dirty="0"/>
          </a:p>
          <a:p>
            <a:pPr fontAlgn="base"/>
            <a:r>
              <a:rPr lang="en-US" sz="4000" dirty="0" err="1" smtClean="0">
                <a:hlinkClick r:id="rId19"/>
              </a:rPr>
              <a:t>EconLit</a:t>
            </a:r>
            <a:r>
              <a:rPr lang="en-US" sz="4000" dirty="0" smtClean="0">
                <a:hlinkClick r:id="rId19"/>
              </a:rPr>
              <a:t> </a:t>
            </a:r>
            <a:r>
              <a:rPr lang="en-US" sz="4000" dirty="0">
                <a:hlinkClick r:id="rId19"/>
              </a:rPr>
              <a:t>with Full Text</a:t>
            </a:r>
            <a:endParaRPr lang="en-US" sz="4000" dirty="0"/>
          </a:p>
          <a:p>
            <a:pPr fontAlgn="base"/>
            <a:r>
              <a:rPr lang="en-US" sz="4000" dirty="0" smtClean="0">
                <a:hlinkClick r:id="rId20"/>
              </a:rPr>
              <a:t>Education </a:t>
            </a:r>
            <a:r>
              <a:rPr lang="en-US" sz="4000" dirty="0">
                <a:hlinkClick r:id="rId20"/>
              </a:rPr>
              <a:t>Source</a:t>
            </a:r>
            <a:endParaRPr lang="en-US" sz="4000" dirty="0"/>
          </a:p>
          <a:p>
            <a:pPr fontAlgn="base"/>
            <a:r>
              <a:rPr lang="en-US" sz="4000" dirty="0">
                <a:hlinkClick r:id="rId21"/>
              </a:rPr>
              <a:t>Educational Administration Abstracts</a:t>
            </a:r>
            <a:endParaRPr lang="en-US" sz="4000" dirty="0"/>
          </a:p>
          <a:p>
            <a:pPr fontAlgn="base"/>
            <a:r>
              <a:rPr lang="en-US" sz="4000" dirty="0" smtClean="0">
                <a:hlinkClick r:id="rId22"/>
              </a:rPr>
              <a:t>Environment </a:t>
            </a:r>
            <a:r>
              <a:rPr lang="en-US" sz="4000" dirty="0">
                <a:hlinkClick r:id="rId22"/>
              </a:rPr>
              <a:t>Complete</a:t>
            </a:r>
            <a:endParaRPr lang="en-US" sz="4000" dirty="0"/>
          </a:p>
          <a:p>
            <a:pPr fontAlgn="base"/>
            <a:r>
              <a:rPr lang="en-US" sz="4000" dirty="0" smtClean="0">
                <a:hlinkClick r:id="rId23"/>
              </a:rPr>
              <a:t>ERIC</a:t>
            </a:r>
            <a:endParaRPr lang="en-US" sz="4000" dirty="0"/>
          </a:p>
          <a:p>
            <a:pPr fontAlgn="base"/>
            <a:r>
              <a:rPr lang="en-US" sz="4000" dirty="0" smtClean="0">
                <a:hlinkClick r:id="rId24"/>
              </a:rPr>
              <a:t>Gender </a:t>
            </a:r>
            <a:r>
              <a:rPr lang="en-US" sz="4000" dirty="0">
                <a:hlinkClick r:id="rId24"/>
              </a:rPr>
              <a:t>Studies Database</a:t>
            </a:r>
            <a:endParaRPr lang="en-US" sz="4000" dirty="0"/>
          </a:p>
          <a:p>
            <a:pPr fontAlgn="base"/>
            <a:r>
              <a:rPr lang="en-US" sz="4000" dirty="0" smtClean="0">
                <a:hlinkClick r:id="rId25"/>
              </a:rPr>
              <a:t>GeoRef</a:t>
            </a:r>
            <a:endParaRPr lang="en-US" sz="4000" dirty="0"/>
          </a:p>
          <a:p>
            <a:endParaRPr lang="ru-RU" dirty="0"/>
          </a:p>
        </p:txBody>
      </p:sp>
    </p:spTree>
    <p:extLst>
      <p:ext uri="{BB962C8B-B14F-4D97-AF65-F5344CB8AC3E}">
        <p14:creationId xmlns:p14="http://schemas.microsoft.com/office/powerpoint/2010/main" val="75450090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descr="bus_check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349500"/>
            <a:ext cx="469900" cy="469900"/>
          </a:xfrm>
          <a:prstGeom prst="rect">
            <a:avLst/>
          </a:prstGeom>
          <a:noFill/>
          <a:extLst>
            <a:ext uri="{909E8E84-426E-40DD-AFC4-6F175D3DCCD1}">
              <a14:hiddenFill xmlns:a14="http://schemas.microsoft.com/office/drawing/2010/main">
                <a:solidFill>
                  <a:srgbClr val="FFFFFF"/>
                </a:solidFill>
              </a14:hiddenFill>
            </a:ext>
          </a:extLst>
        </p:spPr>
      </p:pic>
      <p:sp>
        <p:nvSpPr>
          <p:cNvPr id="289795" name="Rectangle 3"/>
          <p:cNvSpPr>
            <a:spLocks noChangeArrowheads="1"/>
          </p:cNvSpPr>
          <p:nvPr/>
        </p:nvSpPr>
        <p:spPr bwMode="auto">
          <a:xfrm>
            <a:off x="1403350" y="2349500"/>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0"/>
              </a:spcBef>
              <a:buClrTx/>
              <a:buSzTx/>
              <a:buFontTx/>
              <a:buNone/>
            </a:pPr>
            <a:r>
              <a:rPr lang="en-US" sz="2800" b="1">
                <a:solidFill>
                  <a:schemeClr val="tx2"/>
                </a:solidFill>
              </a:rPr>
              <a:t>Business Source Premier</a:t>
            </a:r>
          </a:p>
        </p:txBody>
      </p:sp>
      <p:sp>
        <p:nvSpPr>
          <p:cNvPr id="2" name="Дата 1"/>
          <p:cNvSpPr>
            <a:spLocks noGrp="1"/>
          </p:cNvSpPr>
          <p:nvPr>
            <p:ph type="dt" sz="half" idx="10"/>
          </p:nvPr>
        </p:nvSpPr>
        <p:spPr/>
        <p:txBody>
          <a:bodyPr/>
          <a:lstStyle/>
          <a:p>
            <a:fld id="{B16530A3-8ECB-4196-A584-A617D24DF2BB}"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110</a:t>
            </a:fld>
            <a:endParaRPr lang="ru-RU"/>
          </a:p>
        </p:txBody>
      </p:sp>
    </p:spTree>
    <p:extLst>
      <p:ext uri="{BB962C8B-B14F-4D97-AF65-F5344CB8AC3E}">
        <p14:creationId xmlns:p14="http://schemas.microsoft.com/office/powerpoint/2010/main" val="1347666125"/>
      </p:ext>
    </p:extLst>
  </p:cSld>
  <p:clrMapOvr>
    <a:masterClrMapping/>
  </p:clrMapOvr>
  <p:transition>
    <p:dissolv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1842" name="Object 2"/>
          <p:cNvGraphicFramePr>
            <a:graphicFrameLocks noChangeAspect="1"/>
          </p:cNvGraphicFramePr>
          <p:nvPr/>
        </p:nvGraphicFramePr>
        <p:xfrm>
          <a:off x="7380288" y="1628775"/>
          <a:ext cx="1536700" cy="2133600"/>
        </p:xfrm>
        <a:graphic>
          <a:graphicData uri="http://schemas.openxmlformats.org/presentationml/2006/ole">
            <mc:AlternateContent xmlns:mc="http://schemas.openxmlformats.org/markup-compatibility/2006">
              <mc:Choice xmlns:v="urn:schemas-microsoft-com:vml" Requires="v">
                <p:oleObj spid="_x0000_s33894" name="Image" r:id="rId4" imgW="2157988" imgH="2889510" progId="Photoshop.Image.7">
                  <p:embed/>
                </p:oleObj>
              </mc:Choice>
              <mc:Fallback>
                <p:oleObj name="Image" r:id="rId4" imgW="2157988" imgH="2889510"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1628775"/>
                        <a:ext cx="15367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18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343400"/>
            <a:ext cx="1624013"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1844" name="Rectangle 4"/>
          <p:cNvSpPr>
            <a:spLocks noChangeArrowheads="1"/>
          </p:cNvSpPr>
          <p:nvPr/>
        </p:nvSpPr>
        <p:spPr bwMode="auto">
          <a:xfrm>
            <a:off x="1066800" y="685800"/>
            <a:ext cx="7467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0"/>
              </a:spcBef>
              <a:buClrTx/>
              <a:buSzTx/>
              <a:buFontTx/>
              <a:buNone/>
            </a:pPr>
            <a:r>
              <a:rPr lang="ru-RU" sz="2100" b="1"/>
              <a:t>База данных по бизнесу и экономике</a:t>
            </a:r>
            <a:endParaRPr lang="en-US" sz="2100" b="1"/>
          </a:p>
        </p:txBody>
      </p:sp>
      <p:sp>
        <p:nvSpPr>
          <p:cNvPr id="291845" name="Rectangle 5"/>
          <p:cNvSpPr>
            <a:spLocks noChangeArrowheads="1"/>
          </p:cNvSpPr>
          <p:nvPr/>
        </p:nvSpPr>
        <p:spPr bwMode="auto">
          <a:xfrm>
            <a:off x="990600" y="0"/>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0"/>
              </a:spcBef>
              <a:buClrTx/>
              <a:buSzTx/>
              <a:buFontTx/>
              <a:buNone/>
            </a:pPr>
            <a:r>
              <a:rPr lang="en-US" sz="2800" b="1"/>
              <a:t>Business Source Premier</a:t>
            </a:r>
          </a:p>
        </p:txBody>
      </p:sp>
      <p:sp>
        <p:nvSpPr>
          <p:cNvPr id="291846" name="Rectangle 6"/>
          <p:cNvSpPr>
            <a:spLocks noChangeArrowheads="1"/>
          </p:cNvSpPr>
          <p:nvPr/>
        </p:nvSpPr>
        <p:spPr bwMode="auto">
          <a:xfrm>
            <a:off x="1763713" y="3357563"/>
            <a:ext cx="55626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ClrTx/>
              <a:buSzTx/>
              <a:buFontTx/>
              <a:buNone/>
            </a:pPr>
            <a:r>
              <a:rPr lang="en-US" b="1">
                <a:solidFill>
                  <a:srgbClr val="003399"/>
                </a:solidFill>
              </a:rPr>
              <a:t>4,616</a:t>
            </a:r>
            <a:r>
              <a:rPr lang="ru-RU" sz="1800" b="1"/>
              <a:t> </a:t>
            </a:r>
            <a:r>
              <a:rPr lang="ru-RU" sz="1800" b="1" i="1"/>
              <a:t>журналов с</a:t>
            </a:r>
            <a:endParaRPr lang="en-US" sz="1800" b="1" i="1"/>
          </a:p>
          <a:p>
            <a:pPr algn="ctr">
              <a:lnSpc>
                <a:spcPct val="100000"/>
              </a:lnSpc>
              <a:spcBef>
                <a:spcPct val="0"/>
              </a:spcBef>
              <a:buClrTx/>
              <a:buSzTx/>
              <a:buFontTx/>
              <a:buNone/>
            </a:pPr>
            <a:r>
              <a:rPr lang="ru-RU" sz="1800" b="1" i="1"/>
              <a:t>рефератами</a:t>
            </a:r>
            <a:endParaRPr lang="en-US" sz="1600" b="1"/>
          </a:p>
        </p:txBody>
      </p:sp>
      <p:sp>
        <p:nvSpPr>
          <p:cNvPr id="291847" name="Rectangle 7"/>
          <p:cNvSpPr>
            <a:spLocks noChangeArrowheads="1"/>
          </p:cNvSpPr>
          <p:nvPr/>
        </p:nvSpPr>
        <p:spPr bwMode="auto">
          <a:xfrm>
            <a:off x="2771775" y="2349500"/>
            <a:ext cx="3600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ClrTx/>
              <a:buSzTx/>
              <a:buFontTx/>
              <a:buNone/>
            </a:pPr>
            <a:r>
              <a:rPr lang="en-US" b="1">
                <a:solidFill>
                  <a:srgbClr val="003399"/>
                </a:solidFill>
              </a:rPr>
              <a:t>3,787 </a:t>
            </a:r>
            <a:r>
              <a:rPr lang="ru-RU" sz="1800" b="1" i="1"/>
              <a:t>полнотекстовых журналов</a:t>
            </a:r>
            <a:endParaRPr lang="en-US" b="1">
              <a:solidFill>
                <a:srgbClr val="003399"/>
              </a:solidFill>
            </a:endParaRPr>
          </a:p>
          <a:p>
            <a:pPr>
              <a:lnSpc>
                <a:spcPct val="100000"/>
              </a:lnSpc>
              <a:spcBef>
                <a:spcPct val="0"/>
              </a:spcBef>
              <a:buClrTx/>
              <a:buSzTx/>
              <a:buFontTx/>
              <a:buNone/>
            </a:pPr>
            <a:endParaRPr lang="en-US" sz="1800" b="1"/>
          </a:p>
        </p:txBody>
      </p:sp>
      <p:pic>
        <p:nvPicPr>
          <p:cNvPr id="29184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4267200"/>
            <a:ext cx="16002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1849" name="Object 9"/>
          <p:cNvGraphicFramePr>
            <a:graphicFrameLocks noChangeAspect="1"/>
          </p:cNvGraphicFramePr>
          <p:nvPr/>
        </p:nvGraphicFramePr>
        <p:xfrm>
          <a:off x="323850" y="1628775"/>
          <a:ext cx="1493838" cy="2133600"/>
        </p:xfrm>
        <a:graphic>
          <a:graphicData uri="http://schemas.openxmlformats.org/presentationml/2006/ole">
            <mc:AlternateContent xmlns:mc="http://schemas.openxmlformats.org/markup-compatibility/2006">
              <mc:Choice xmlns:v="urn:schemas-microsoft-com:vml" Requires="v">
                <p:oleObj spid="_x0000_s33895" name="Image" r:id="rId8" imgW="4588166" imgH="6423287" progId="Photoshop.Image.6">
                  <p:embed/>
                </p:oleObj>
              </mc:Choice>
              <mc:Fallback>
                <p:oleObj name="Image" r:id="rId8" imgW="4588166" imgH="6423287" progId="Photoshop.Image.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1628775"/>
                        <a:ext cx="1493838"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50" name="Object 10"/>
          <p:cNvGraphicFramePr>
            <a:graphicFrameLocks noChangeAspect="1"/>
          </p:cNvGraphicFramePr>
          <p:nvPr/>
        </p:nvGraphicFramePr>
        <p:xfrm>
          <a:off x="381000" y="4267200"/>
          <a:ext cx="1509713" cy="2232025"/>
        </p:xfrm>
        <a:graphic>
          <a:graphicData uri="http://schemas.openxmlformats.org/presentationml/2006/ole">
            <mc:AlternateContent xmlns:mc="http://schemas.openxmlformats.org/markup-compatibility/2006">
              <mc:Choice xmlns:v="urn:schemas-microsoft-com:vml" Requires="v">
                <p:oleObj spid="_x0000_s33896" name="Image" r:id="rId10" imgW="4588166" imgH="5505727" progId="Photoshop.Image.6">
                  <p:embed/>
                </p:oleObj>
              </mc:Choice>
              <mc:Fallback>
                <p:oleObj name="Image" r:id="rId10" imgW="4588166" imgH="5505727" progId="Photoshop.Image.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4267200"/>
                        <a:ext cx="1509713" cy="223202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51" name="Object 11"/>
          <p:cNvGraphicFramePr>
            <a:graphicFrameLocks noChangeAspect="1"/>
          </p:cNvGraphicFramePr>
          <p:nvPr/>
        </p:nvGraphicFramePr>
        <p:xfrm>
          <a:off x="2057400" y="4343400"/>
          <a:ext cx="1543050" cy="2209800"/>
        </p:xfrm>
        <a:graphic>
          <a:graphicData uri="http://schemas.openxmlformats.org/presentationml/2006/ole">
            <mc:AlternateContent xmlns:mc="http://schemas.openxmlformats.org/markup-compatibility/2006">
              <mc:Choice xmlns:v="urn:schemas-microsoft-com:vml" Requires="v">
                <p:oleObj spid="_x0000_s33897" name="Image" r:id="rId12" imgW="2514286" imgH="3326984" progId="Photoshop.Image.7">
                  <p:embed/>
                </p:oleObj>
              </mc:Choice>
              <mc:Fallback>
                <p:oleObj name="Image" r:id="rId12" imgW="2514286" imgH="3326984" progId="Photoshop.Image.7">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4343400"/>
                        <a:ext cx="1543050"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52" name="Object 12"/>
          <p:cNvGraphicFramePr>
            <a:graphicFrameLocks noChangeAspect="1"/>
          </p:cNvGraphicFramePr>
          <p:nvPr/>
        </p:nvGraphicFramePr>
        <p:xfrm>
          <a:off x="5486400" y="4343400"/>
          <a:ext cx="1584325" cy="2232025"/>
        </p:xfrm>
        <a:graphic>
          <a:graphicData uri="http://schemas.openxmlformats.org/presentationml/2006/ole">
            <mc:AlternateContent xmlns:mc="http://schemas.openxmlformats.org/markup-compatibility/2006">
              <mc:Choice xmlns:v="urn:schemas-microsoft-com:vml" Requires="v">
                <p:oleObj spid="_x0000_s33898" name="Image" r:id="rId14" imgW="3670605" imgH="6423287" progId="Photoshop.Image.6">
                  <p:embed/>
                </p:oleObj>
              </mc:Choice>
              <mc:Fallback>
                <p:oleObj name="Image" r:id="rId14" imgW="3670605" imgH="6423287" progId="Photoshop.Image.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6400" y="4343400"/>
                        <a:ext cx="1584325" cy="2232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1853" name="Picture 13" descr="ehost_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9000" y="381000"/>
            <a:ext cx="990600" cy="349250"/>
          </a:xfrm>
          <a:prstGeom prst="rect">
            <a:avLst/>
          </a:prstGeom>
          <a:noFill/>
          <a:extLst>
            <a:ext uri="{909E8E84-426E-40DD-AFC4-6F175D3DCCD1}">
              <a14:hiddenFill xmlns:a14="http://schemas.microsoft.com/office/drawing/2010/main">
                <a:solidFill>
                  <a:srgbClr val="FFFFFF"/>
                </a:solidFill>
              </a14:hiddenFill>
            </a:ext>
          </a:extLst>
        </p:spPr>
      </p:pic>
      <p:sp>
        <p:nvSpPr>
          <p:cNvPr id="2" name="Дата 1"/>
          <p:cNvSpPr>
            <a:spLocks noGrp="1"/>
          </p:cNvSpPr>
          <p:nvPr>
            <p:ph type="dt" sz="half" idx="10"/>
          </p:nvPr>
        </p:nvSpPr>
        <p:spPr/>
        <p:txBody>
          <a:bodyPr/>
          <a:lstStyle/>
          <a:p>
            <a:fld id="{73BDDBB1-846B-4CEA-903B-7365CF17D6BA}"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111</a:t>
            </a:fld>
            <a:endParaRPr lang="ru-RU"/>
          </a:p>
        </p:txBody>
      </p:sp>
    </p:spTree>
    <p:extLst>
      <p:ext uri="{BB962C8B-B14F-4D97-AF65-F5344CB8AC3E}">
        <p14:creationId xmlns:p14="http://schemas.microsoft.com/office/powerpoint/2010/main" val="2321781062"/>
      </p:ext>
    </p:extLst>
  </p:cSld>
  <p:clrMapOvr>
    <a:masterClrMapping/>
  </p:clrMapOvr>
  <p:transition>
    <p:dissolv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ChangeArrowheads="1"/>
          </p:cNvSpPr>
          <p:nvPr/>
        </p:nvSpPr>
        <p:spPr bwMode="auto">
          <a:xfrm>
            <a:off x="3175" y="-950913"/>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ClrTx/>
              <a:buSzTx/>
              <a:buFontTx/>
              <a:buNone/>
            </a:pPr>
            <a:r>
              <a:rPr lang="en-US" sz="1200">
                <a:latin typeface="Times New Roman" pitchFamily="18" charset="0"/>
                <a:cs typeface="Times New Roman" pitchFamily="18" charset="0"/>
              </a:rPr>
              <a:t> </a:t>
            </a:r>
          </a:p>
          <a:p>
            <a:pPr eaLnBrk="0" hangingPunct="0">
              <a:lnSpc>
                <a:spcPct val="100000"/>
              </a:lnSpc>
              <a:spcBef>
                <a:spcPct val="0"/>
              </a:spcBef>
              <a:buClrTx/>
              <a:buSzTx/>
              <a:buFontTx/>
              <a:buNone/>
            </a:pPr>
            <a:endParaRPr lang="en-US">
              <a:latin typeface="Times New Roman" pitchFamily="18" charset="0"/>
            </a:endParaRPr>
          </a:p>
        </p:txBody>
      </p:sp>
      <p:sp>
        <p:nvSpPr>
          <p:cNvPr id="293891" name="Rectangle 3"/>
          <p:cNvSpPr>
            <a:spLocks noChangeArrowheads="1"/>
          </p:cNvSpPr>
          <p:nvPr/>
        </p:nvSpPr>
        <p:spPr bwMode="auto">
          <a:xfrm>
            <a:off x="3175" y="-995363"/>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ClrTx/>
              <a:buSzTx/>
              <a:buFontTx/>
              <a:buNone/>
            </a:pPr>
            <a:r>
              <a:rPr lang="en-US" sz="1200" b="1"/>
              <a:t> </a:t>
            </a:r>
            <a:endParaRPr lang="en-US" sz="1200">
              <a:latin typeface="Times New Roman" pitchFamily="18" charset="0"/>
              <a:cs typeface="Times New Roman" pitchFamily="18" charset="0"/>
            </a:endParaRPr>
          </a:p>
          <a:p>
            <a:pPr eaLnBrk="0" hangingPunct="0">
              <a:lnSpc>
                <a:spcPct val="100000"/>
              </a:lnSpc>
              <a:spcBef>
                <a:spcPct val="0"/>
              </a:spcBef>
              <a:buClrTx/>
              <a:buSzTx/>
              <a:buFontTx/>
              <a:buNone/>
            </a:pPr>
            <a:endParaRPr lang="en-US">
              <a:latin typeface="Times New Roman" pitchFamily="18" charset="0"/>
            </a:endParaRPr>
          </a:p>
        </p:txBody>
      </p:sp>
      <p:sp>
        <p:nvSpPr>
          <p:cNvPr id="293892" name="Text Box 4"/>
          <p:cNvSpPr txBox="1">
            <a:spLocks noChangeArrowheads="1"/>
          </p:cNvSpPr>
          <p:nvPr/>
        </p:nvSpPr>
        <p:spPr bwMode="auto">
          <a:xfrm>
            <a:off x="381000" y="2590800"/>
            <a:ext cx="4114800" cy="3387725"/>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pitchFamily="34" charset="0"/>
              </a:defRPr>
            </a:lvl1pPr>
            <a:lvl2pPr marL="914400" indent="-457200" eaLnBrk="0" hangingPunct="0">
              <a:defRPr sz="2400">
                <a:solidFill>
                  <a:schemeClr val="tx1"/>
                </a:solidFill>
                <a:latin typeface="Arial" pitchFamily="34" charset="0"/>
              </a:defRPr>
            </a:lvl2pPr>
            <a:lvl3pPr marL="1371600" indent="-457200" eaLnBrk="0" hangingPunct="0">
              <a:defRPr sz="2400">
                <a:solidFill>
                  <a:schemeClr val="tx1"/>
                </a:solidFill>
                <a:latin typeface="Arial" pitchFamily="34" charset="0"/>
              </a:defRPr>
            </a:lvl3pPr>
            <a:lvl4pPr marL="1828800" indent="-457200" eaLnBrk="0" hangingPunct="0">
              <a:defRPr sz="2400">
                <a:solidFill>
                  <a:schemeClr val="tx1"/>
                </a:solidFill>
                <a:latin typeface="Arial" pitchFamily="34" charset="0"/>
              </a:defRPr>
            </a:lvl4pPr>
            <a:lvl5pPr marL="2286000" indent="-457200" eaLnBrk="0" hangingPunct="0">
              <a:defRPr sz="2400">
                <a:solidFill>
                  <a:schemeClr val="tx1"/>
                </a:solidFill>
                <a:latin typeface="Arial" pitchFamily="34" charset="0"/>
              </a:defRPr>
            </a:lvl5pPr>
            <a:lvl6pPr marL="2743200" indent="-4572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6pPr>
            <a:lvl7pPr marL="3200400" indent="-4572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7pPr>
            <a:lvl8pPr marL="3657600" indent="-4572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8pPr>
            <a:lvl9pPr marL="4114800" indent="-4572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9pPr>
          </a:lstStyle>
          <a:p>
            <a:pPr eaLnBrk="1" hangingPunct="1">
              <a:lnSpc>
                <a:spcPct val="100000"/>
              </a:lnSpc>
              <a:spcBef>
                <a:spcPct val="0"/>
              </a:spcBef>
              <a:buClrTx/>
              <a:buSzTx/>
              <a:buFontTx/>
              <a:buAutoNum type="arabicPeriod"/>
            </a:pPr>
            <a:endParaRPr lang="en-US" sz="1200" b="1">
              <a:solidFill>
                <a:schemeClr val="bg1"/>
              </a:solidFill>
              <a:latin typeface="Arial CYR" charset="-52"/>
              <a:cs typeface="Times New Roman" pitchFamily="18" charset="0"/>
            </a:endParaRPr>
          </a:p>
          <a:p>
            <a:pPr eaLnBrk="1" hangingPunct="1">
              <a:lnSpc>
                <a:spcPct val="100000"/>
              </a:lnSpc>
              <a:spcBef>
                <a:spcPct val="0"/>
              </a:spcBef>
              <a:buClrTx/>
              <a:buSzTx/>
              <a:buFontTx/>
              <a:buAutoNum type="arabicPeriod"/>
            </a:pPr>
            <a:r>
              <a:rPr lang="en-US" sz="1200" b="1">
                <a:solidFill>
                  <a:schemeClr val="bg1"/>
                </a:solidFill>
                <a:cs typeface="Times New Roman" pitchFamily="18" charset="0"/>
              </a:rPr>
              <a:t>ACADEMY OF MANAGEMENT REVIEW</a:t>
            </a:r>
            <a:endParaRPr lang="ru-RU" sz="1200" b="1">
              <a:solidFill>
                <a:schemeClr val="bg1"/>
              </a:solidFill>
              <a:cs typeface="Times New Roman" pitchFamily="18" charset="0"/>
            </a:endParaRPr>
          </a:p>
          <a:p>
            <a:pPr eaLnBrk="1" hangingPunct="1">
              <a:lnSpc>
                <a:spcPct val="100000"/>
              </a:lnSpc>
              <a:spcBef>
                <a:spcPct val="0"/>
              </a:spcBef>
              <a:buClrTx/>
              <a:buSzTx/>
              <a:buFontTx/>
              <a:buAutoNum type="arabicPeriod"/>
            </a:pPr>
            <a:r>
              <a:rPr lang="en-US" sz="1200" b="1">
                <a:solidFill>
                  <a:schemeClr val="bg1"/>
                </a:solidFill>
                <a:cs typeface="Times New Roman" pitchFamily="18" charset="0"/>
              </a:rPr>
              <a:t>ADMINISTRATIVE SCIENCE QUARTERLY</a:t>
            </a:r>
            <a:endParaRPr lang="ru-RU" sz="1200" b="1">
              <a:solidFill>
                <a:schemeClr val="bg1"/>
              </a:solidFill>
              <a:cs typeface="Times New Roman" pitchFamily="18" charset="0"/>
            </a:endParaRPr>
          </a:p>
          <a:p>
            <a:pPr eaLnBrk="1" hangingPunct="1">
              <a:lnSpc>
                <a:spcPct val="100000"/>
              </a:lnSpc>
              <a:spcBef>
                <a:spcPct val="0"/>
              </a:spcBef>
              <a:buClrTx/>
              <a:buSzTx/>
              <a:buFontTx/>
              <a:buAutoNum type="arabicPeriod"/>
            </a:pPr>
            <a:r>
              <a:rPr lang="en-US" sz="1200" b="1">
                <a:solidFill>
                  <a:schemeClr val="bg1"/>
                </a:solidFill>
                <a:cs typeface="Times New Roman" pitchFamily="18" charset="0"/>
              </a:rPr>
              <a:t>CALIFORNIA MANAGEMENT REVIEW</a:t>
            </a:r>
            <a:endParaRPr lang="ru-RU" sz="1200" b="1">
              <a:solidFill>
                <a:schemeClr val="bg1"/>
              </a:solidFill>
              <a:cs typeface="Times New Roman" pitchFamily="18" charset="0"/>
            </a:endParaRPr>
          </a:p>
          <a:p>
            <a:pPr eaLnBrk="1" hangingPunct="1">
              <a:lnSpc>
                <a:spcPct val="100000"/>
              </a:lnSpc>
              <a:spcBef>
                <a:spcPct val="0"/>
              </a:spcBef>
              <a:buClrTx/>
              <a:buSzTx/>
              <a:buFontTx/>
              <a:buAutoNum type="arabicPeriod"/>
            </a:pPr>
            <a:r>
              <a:rPr lang="en-US" sz="1200" b="1">
                <a:solidFill>
                  <a:schemeClr val="bg1"/>
                </a:solidFill>
                <a:cs typeface="Times New Roman" pitchFamily="18" charset="0"/>
              </a:rPr>
              <a:t>HARVARD BUSINESS REVIEW</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6.        JOURNAL OF CONSUMER RESEARCH</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7.        ACADEMY OF MANAGEMENT JOURNAL</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8.        JOURNAL OF MARKETING</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10.      JOURNAL OF MARKETING RESEARCH</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11.      MARKETING SCIENCE</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12.      JOURNAL OF MANAGEMENT</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13.      JOURNAL OF BUSINESS</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16.      JOURNAL OF INTERNATIONAL BUSINESS STUDIES</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19.      BUSINESS HISTORY</a:t>
            </a:r>
            <a:endParaRPr lang="ru-RU" sz="1200" b="1">
              <a:solidFill>
                <a:schemeClr val="bg1"/>
              </a:solidFill>
            </a:endParaRPr>
          </a:p>
          <a:p>
            <a:pPr eaLnBrk="1" hangingPunct="1">
              <a:lnSpc>
                <a:spcPct val="100000"/>
              </a:lnSpc>
              <a:spcBef>
                <a:spcPct val="0"/>
              </a:spcBef>
              <a:buClrTx/>
              <a:buSzTx/>
              <a:buFontTx/>
              <a:buNone/>
            </a:pPr>
            <a:endParaRPr lang="ru-RU" sz="1200" b="1">
              <a:solidFill>
                <a:schemeClr val="bg1"/>
              </a:solidFill>
            </a:endParaRPr>
          </a:p>
          <a:p>
            <a:pPr eaLnBrk="1" hangingPunct="1">
              <a:lnSpc>
                <a:spcPct val="100000"/>
              </a:lnSpc>
              <a:spcBef>
                <a:spcPct val="0"/>
              </a:spcBef>
              <a:buClrTx/>
              <a:buSzTx/>
              <a:buFontTx/>
              <a:buAutoNum type="arabicPeriod"/>
            </a:pPr>
            <a:endParaRPr lang="ru-RU" sz="1200" b="1">
              <a:solidFill>
                <a:schemeClr val="bg1"/>
              </a:solidFill>
              <a:latin typeface="Arial CYR" charset="-52"/>
            </a:endParaRPr>
          </a:p>
          <a:p>
            <a:pPr eaLnBrk="1" hangingPunct="1">
              <a:lnSpc>
                <a:spcPct val="100000"/>
              </a:lnSpc>
              <a:spcBef>
                <a:spcPct val="0"/>
              </a:spcBef>
              <a:buClrTx/>
              <a:buSzTx/>
              <a:buFontTx/>
              <a:buAutoNum type="arabicPeriod"/>
            </a:pPr>
            <a:endParaRPr lang="ru-RU" sz="1200" b="1">
              <a:solidFill>
                <a:schemeClr val="bg1"/>
              </a:solidFill>
              <a:latin typeface="Arial CYR" charset="-52"/>
            </a:endParaRPr>
          </a:p>
        </p:txBody>
      </p:sp>
      <p:sp>
        <p:nvSpPr>
          <p:cNvPr id="293893" name="Text Box 5"/>
          <p:cNvSpPr txBox="1">
            <a:spLocks noChangeArrowheads="1"/>
          </p:cNvSpPr>
          <p:nvPr/>
        </p:nvSpPr>
        <p:spPr bwMode="auto">
          <a:xfrm>
            <a:off x="4876800" y="2590800"/>
            <a:ext cx="3962400" cy="3387725"/>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pitchFamily="34" charset="0"/>
              </a:defRPr>
            </a:lvl1pPr>
            <a:lvl2pPr marL="914400" indent="-457200" eaLnBrk="0" hangingPunct="0">
              <a:defRPr sz="2400">
                <a:solidFill>
                  <a:schemeClr val="tx1"/>
                </a:solidFill>
                <a:latin typeface="Arial" pitchFamily="34" charset="0"/>
              </a:defRPr>
            </a:lvl2pPr>
            <a:lvl3pPr marL="1371600" indent="-457200" eaLnBrk="0" hangingPunct="0">
              <a:defRPr sz="2400">
                <a:solidFill>
                  <a:schemeClr val="tx1"/>
                </a:solidFill>
                <a:latin typeface="Arial" pitchFamily="34" charset="0"/>
              </a:defRPr>
            </a:lvl3pPr>
            <a:lvl4pPr marL="1828800" indent="-457200" eaLnBrk="0" hangingPunct="0">
              <a:defRPr sz="2400">
                <a:solidFill>
                  <a:schemeClr val="tx1"/>
                </a:solidFill>
                <a:latin typeface="Arial" pitchFamily="34" charset="0"/>
              </a:defRPr>
            </a:lvl4pPr>
            <a:lvl5pPr marL="2286000" indent="-457200" eaLnBrk="0" hangingPunct="0">
              <a:defRPr sz="2400">
                <a:solidFill>
                  <a:schemeClr val="tx1"/>
                </a:solidFill>
                <a:latin typeface="Arial" pitchFamily="34" charset="0"/>
              </a:defRPr>
            </a:lvl5pPr>
            <a:lvl6pPr marL="2743200" indent="-4572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6pPr>
            <a:lvl7pPr marL="3200400" indent="-4572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7pPr>
            <a:lvl8pPr marL="3657600" indent="-4572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8pPr>
            <a:lvl9pPr marL="4114800" indent="-4572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9pPr>
          </a:lstStyle>
          <a:p>
            <a:pPr eaLnBrk="1" hangingPunct="1">
              <a:lnSpc>
                <a:spcPct val="100000"/>
              </a:lnSpc>
              <a:spcBef>
                <a:spcPct val="0"/>
              </a:spcBef>
              <a:buClrTx/>
              <a:buSzTx/>
              <a:buFontTx/>
              <a:buAutoNum type="arabicPeriod"/>
            </a:pPr>
            <a:endParaRPr lang="en-US" sz="1200" b="1">
              <a:solidFill>
                <a:schemeClr val="bg1"/>
              </a:solidFill>
              <a:latin typeface="Arial CYR" charset="-52"/>
              <a:cs typeface="Times New Roman" pitchFamily="18" charset="0"/>
            </a:endParaRPr>
          </a:p>
          <a:p>
            <a:pPr eaLnBrk="1" hangingPunct="1">
              <a:lnSpc>
                <a:spcPct val="100000"/>
              </a:lnSpc>
              <a:spcBef>
                <a:spcPct val="0"/>
              </a:spcBef>
              <a:buClrTx/>
              <a:buSzTx/>
              <a:buFontTx/>
              <a:buAutoNum type="arabicPeriod"/>
            </a:pPr>
            <a:r>
              <a:rPr lang="en-US" sz="1200" b="1">
                <a:solidFill>
                  <a:schemeClr val="bg1"/>
                </a:solidFill>
                <a:cs typeface="Times New Roman" pitchFamily="18" charset="0"/>
              </a:rPr>
              <a:t>JOURNAL OF ECONOMIC LITERATURE</a:t>
            </a:r>
            <a:endParaRPr lang="ru-RU" sz="1200" b="1">
              <a:solidFill>
                <a:schemeClr val="bg1"/>
              </a:solidFill>
              <a:cs typeface="Times New Roman" pitchFamily="18" charset="0"/>
            </a:endParaRPr>
          </a:p>
          <a:p>
            <a:pPr eaLnBrk="1" hangingPunct="1">
              <a:lnSpc>
                <a:spcPct val="100000"/>
              </a:lnSpc>
              <a:spcBef>
                <a:spcPct val="0"/>
              </a:spcBef>
              <a:buClrTx/>
              <a:buSzTx/>
              <a:buFontTx/>
              <a:buAutoNum type="arabicPeriod"/>
            </a:pPr>
            <a:r>
              <a:rPr lang="en-US" sz="1200" b="1">
                <a:solidFill>
                  <a:schemeClr val="bg1"/>
                </a:solidFill>
                <a:cs typeface="Times New Roman" pitchFamily="18" charset="0"/>
              </a:rPr>
              <a:t>QUARTERLY JOURNAL OF ECONOMICS</a:t>
            </a:r>
            <a:endParaRPr lang="ru-RU" sz="1200" b="1">
              <a:solidFill>
                <a:schemeClr val="bg1"/>
              </a:solidFill>
              <a:cs typeface="Times New Roman" pitchFamily="18" charset="0"/>
            </a:endParaRPr>
          </a:p>
          <a:p>
            <a:pPr eaLnBrk="1" hangingPunct="1">
              <a:lnSpc>
                <a:spcPct val="100000"/>
              </a:lnSpc>
              <a:spcBef>
                <a:spcPct val="0"/>
              </a:spcBef>
              <a:buClrTx/>
              <a:buSzTx/>
              <a:buFontTx/>
              <a:buAutoNum type="arabicPeriod"/>
            </a:pPr>
            <a:r>
              <a:rPr lang="en-US" sz="1200" b="1">
                <a:solidFill>
                  <a:schemeClr val="bg1"/>
                </a:solidFill>
                <a:cs typeface="Times New Roman" pitchFamily="18" charset="0"/>
              </a:rPr>
              <a:t>BROOKINGS PAPERS ON ECONOMIC ACTIVITY</a:t>
            </a:r>
            <a:endParaRPr lang="ru-RU" sz="1200" b="1">
              <a:solidFill>
                <a:schemeClr val="bg1"/>
              </a:solidFill>
              <a:cs typeface="Times New Roman" pitchFamily="18" charset="0"/>
            </a:endParaRPr>
          </a:p>
          <a:p>
            <a:pPr eaLnBrk="1" hangingPunct="1">
              <a:lnSpc>
                <a:spcPct val="100000"/>
              </a:lnSpc>
              <a:spcBef>
                <a:spcPct val="0"/>
              </a:spcBef>
              <a:buClrTx/>
              <a:buSzTx/>
              <a:buFontTx/>
              <a:buAutoNum type="arabicPeriod"/>
            </a:pPr>
            <a:r>
              <a:rPr lang="en-US" sz="1200" b="1">
                <a:solidFill>
                  <a:schemeClr val="bg1"/>
                </a:solidFill>
                <a:cs typeface="Times New Roman" pitchFamily="18" charset="0"/>
              </a:rPr>
              <a:t>JOURNAL OF ECONOMIC PERSPECTIVES</a:t>
            </a:r>
            <a:endParaRPr lang="ru-RU" sz="1200" b="1">
              <a:solidFill>
                <a:schemeClr val="bg1"/>
              </a:solidFill>
              <a:cs typeface="Times New Roman" pitchFamily="18" charset="0"/>
            </a:endParaRPr>
          </a:p>
          <a:p>
            <a:pPr eaLnBrk="1" hangingPunct="1">
              <a:lnSpc>
                <a:spcPct val="100000"/>
              </a:lnSpc>
              <a:spcBef>
                <a:spcPct val="0"/>
              </a:spcBef>
              <a:buClrTx/>
              <a:buSzTx/>
              <a:buFontTx/>
              <a:buAutoNum type="arabicPeriod"/>
            </a:pPr>
            <a:r>
              <a:rPr lang="en-US" sz="1200" b="1">
                <a:solidFill>
                  <a:schemeClr val="bg1"/>
                </a:solidFill>
                <a:cs typeface="Times New Roman" pitchFamily="18" charset="0"/>
              </a:rPr>
              <a:t>JOURNAL OF POLITICAL ECONOMY</a:t>
            </a:r>
            <a:endParaRPr lang="ru-RU" sz="1200" b="1">
              <a:solidFill>
                <a:schemeClr val="bg1"/>
              </a:solidFill>
              <a:cs typeface="Times New Roman" pitchFamily="18" charset="0"/>
            </a:endParaRPr>
          </a:p>
          <a:p>
            <a:pPr eaLnBrk="1" hangingPunct="1">
              <a:lnSpc>
                <a:spcPct val="100000"/>
              </a:lnSpc>
              <a:spcBef>
                <a:spcPct val="0"/>
              </a:spcBef>
              <a:buClrTx/>
              <a:buSzTx/>
              <a:buFontTx/>
              <a:buAutoNum type="arabicPeriod"/>
            </a:pPr>
            <a:r>
              <a:rPr lang="en-US" sz="1200" b="1">
                <a:solidFill>
                  <a:schemeClr val="bg1"/>
                </a:solidFill>
                <a:cs typeface="Times New Roman" pitchFamily="18" charset="0"/>
              </a:rPr>
              <a:t>ECONOMIC POLICY</a:t>
            </a:r>
            <a:endParaRPr lang="ru-RU" sz="1200" b="1">
              <a:solidFill>
                <a:schemeClr val="bg1"/>
              </a:solidFill>
              <a:cs typeface="Times New Roman" pitchFamily="18" charset="0"/>
            </a:endParaRPr>
          </a:p>
          <a:p>
            <a:pPr eaLnBrk="1" hangingPunct="1">
              <a:lnSpc>
                <a:spcPct val="100000"/>
              </a:lnSpc>
              <a:spcBef>
                <a:spcPct val="0"/>
              </a:spcBef>
              <a:buClrTx/>
              <a:buSzTx/>
              <a:buFontTx/>
              <a:buAutoNum type="arabicPeriod"/>
            </a:pPr>
            <a:r>
              <a:rPr lang="en-US" sz="1200" b="1">
                <a:solidFill>
                  <a:schemeClr val="bg1"/>
                </a:solidFill>
                <a:cs typeface="Times New Roman" pitchFamily="18" charset="0"/>
              </a:rPr>
              <a:t>NBER MACROECONOMICS ANNUAL</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13.      AMERICAN ECONOMIC REVIEW</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14.      REVIEW OF INTERNATIONAL POLITICAL ECONOMY</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15.      REVIEW OF ECONOMIC STUDIES</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16.      ECONOMIC HISTORY REVIEW</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17.      ECONOMIC JOURNAL</a:t>
            </a:r>
            <a:endParaRPr lang="ru-RU" sz="1200" b="1">
              <a:solidFill>
                <a:schemeClr val="bg1"/>
              </a:solidFill>
              <a:cs typeface="Times New Roman" pitchFamily="18" charset="0"/>
            </a:endParaRPr>
          </a:p>
          <a:p>
            <a:pPr eaLnBrk="1" hangingPunct="1">
              <a:lnSpc>
                <a:spcPct val="100000"/>
              </a:lnSpc>
              <a:spcBef>
                <a:spcPct val="0"/>
              </a:spcBef>
              <a:buClrTx/>
              <a:buSzTx/>
              <a:buFontTx/>
              <a:buNone/>
            </a:pPr>
            <a:r>
              <a:rPr lang="en-US" sz="1200" b="1">
                <a:solidFill>
                  <a:schemeClr val="bg1"/>
                </a:solidFill>
                <a:cs typeface="Times New Roman" pitchFamily="18" charset="0"/>
              </a:rPr>
              <a:t>20.      JOURNAL OF LABOR ECONOMICS</a:t>
            </a:r>
            <a:endParaRPr lang="ru-RU" sz="1200" b="1">
              <a:solidFill>
                <a:schemeClr val="bg1"/>
              </a:solidFill>
              <a:cs typeface="Times New Roman" pitchFamily="18" charset="0"/>
            </a:endParaRPr>
          </a:p>
          <a:p>
            <a:pPr eaLnBrk="1" hangingPunct="1">
              <a:lnSpc>
                <a:spcPct val="100000"/>
              </a:lnSpc>
              <a:spcBef>
                <a:spcPct val="0"/>
              </a:spcBef>
              <a:buClrTx/>
              <a:buSzTx/>
              <a:buFontTx/>
              <a:buNone/>
            </a:pPr>
            <a:endParaRPr lang="ru-RU" sz="1200" b="1">
              <a:solidFill>
                <a:schemeClr val="bg1"/>
              </a:solidFill>
            </a:endParaRPr>
          </a:p>
          <a:p>
            <a:pPr eaLnBrk="1" hangingPunct="1">
              <a:lnSpc>
                <a:spcPct val="100000"/>
              </a:lnSpc>
              <a:spcBef>
                <a:spcPct val="0"/>
              </a:spcBef>
              <a:buClrTx/>
              <a:buSzTx/>
              <a:buFontTx/>
              <a:buNone/>
            </a:pPr>
            <a:endParaRPr lang="ru-RU" sz="1200" b="1"/>
          </a:p>
        </p:txBody>
      </p:sp>
      <p:sp>
        <p:nvSpPr>
          <p:cNvPr id="293894" name="Text Box 6"/>
          <p:cNvSpPr txBox="1">
            <a:spLocks noChangeArrowheads="1"/>
          </p:cNvSpPr>
          <p:nvPr/>
        </p:nvSpPr>
        <p:spPr bwMode="auto">
          <a:xfrm>
            <a:off x="1676400" y="2209800"/>
            <a:ext cx="1169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ru-RU" sz="2000" b="1" i="1"/>
              <a:t>Бизнес:</a:t>
            </a:r>
          </a:p>
        </p:txBody>
      </p:sp>
      <p:sp>
        <p:nvSpPr>
          <p:cNvPr id="293895" name="Text Box 7"/>
          <p:cNvSpPr txBox="1">
            <a:spLocks noChangeArrowheads="1"/>
          </p:cNvSpPr>
          <p:nvPr/>
        </p:nvSpPr>
        <p:spPr bwMode="auto">
          <a:xfrm>
            <a:off x="5943600" y="2209800"/>
            <a:ext cx="165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ru-RU" sz="2000" b="1" i="1"/>
              <a:t>Экономика:</a:t>
            </a:r>
          </a:p>
        </p:txBody>
      </p:sp>
      <p:pic>
        <p:nvPicPr>
          <p:cNvPr id="293896" name="Picture 8" descr="i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3400"/>
            <a:ext cx="1828800" cy="877888"/>
          </a:xfrm>
          <a:prstGeom prst="rect">
            <a:avLst/>
          </a:prstGeom>
          <a:noFill/>
          <a:extLst>
            <a:ext uri="{909E8E84-426E-40DD-AFC4-6F175D3DCCD1}">
              <a14:hiddenFill xmlns:a14="http://schemas.microsoft.com/office/drawing/2010/main">
                <a:solidFill>
                  <a:srgbClr val="FFFFFF"/>
                </a:solidFill>
              </a14:hiddenFill>
            </a:ext>
          </a:extLst>
        </p:spPr>
      </p:pic>
      <p:sp>
        <p:nvSpPr>
          <p:cNvPr id="293897" name="Rectangle 9"/>
          <p:cNvSpPr>
            <a:spLocks noChangeArrowheads="1"/>
          </p:cNvSpPr>
          <p:nvPr/>
        </p:nvSpPr>
        <p:spPr bwMode="auto">
          <a:xfrm>
            <a:off x="3048000" y="7620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0"/>
              </a:spcBef>
              <a:buClrTx/>
              <a:buSzTx/>
              <a:buFontTx/>
              <a:buNone/>
            </a:pPr>
            <a:r>
              <a:rPr lang="ru-RU" sz="2000" b="1"/>
              <a:t>Журналы из рейтинга</a:t>
            </a:r>
            <a:r>
              <a:rPr lang="ru-RU" b="1"/>
              <a:t> </a:t>
            </a:r>
            <a:r>
              <a:rPr lang="en-US" b="1" i="1"/>
              <a:t>ISI</a:t>
            </a:r>
            <a:r>
              <a:rPr lang="ru-RU" b="1" i="1"/>
              <a:t> </a:t>
            </a:r>
            <a:r>
              <a:rPr lang="en-US" b="1" i="1"/>
              <a:t>Top 20</a:t>
            </a:r>
            <a:endParaRPr lang="ru-RU" b="1" i="1"/>
          </a:p>
        </p:txBody>
      </p:sp>
      <p:sp>
        <p:nvSpPr>
          <p:cNvPr id="293898" name="Rectangle 10"/>
          <p:cNvSpPr>
            <a:spLocks noChangeArrowheads="1"/>
          </p:cNvSpPr>
          <p:nvPr/>
        </p:nvSpPr>
        <p:spPr bwMode="auto">
          <a:xfrm>
            <a:off x="1066800" y="0"/>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0"/>
              </a:spcBef>
              <a:buClrTx/>
              <a:buSzTx/>
              <a:buFontTx/>
              <a:buNone/>
            </a:pPr>
            <a:r>
              <a:rPr lang="en-US" sz="2800" b="1">
                <a:solidFill>
                  <a:schemeClr val="bg1"/>
                </a:solidFill>
              </a:rPr>
              <a:t>Business Source Premier</a:t>
            </a:r>
          </a:p>
        </p:txBody>
      </p:sp>
      <p:sp>
        <p:nvSpPr>
          <p:cNvPr id="293899" name="Rectangle 11"/>
          <p:cNvSpPr>
            <a:spLocks noChangeArrowheads="1"/>
          </p:cNvSpPr>
          <p:nvPr/>
        </p:nvSpPr>
        <p:spPr bwMode="auto">
          <a:xfrm>
            <a:off x="1371600" y="6019800"/>
            <a:ext cx="2027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ru-RU" sz="1600" b="1"/>
              <a:t>13 журналов из 20</a:t>
            </a:r>
          </a:p>
        </p:txBody>
      </p:sp>
      <p:sp>
        <p:nvSpPr>
          <p:cNvPr id="293900" name="Rectangle 12"/>
          <p:cNvSpPr>
            <a:spLocks noChangeArrowheads="1"/>
          </p:cNvSpPr>
          <p:nvPr/>
        </p:nvSpPr>
        <p:spPr bwMode="auto">
          <a:xfrm>
            <a:off x="5867400" y="6019800"/>
            <a:ext cx="2027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ru-RU" sz="1600" b="1"/>
              <a:t>13 журналов из 20</a:t>
            </a:r>
          </a:p>
        </p:txBody>
      </p:sp>
      <p:sp>
        <p:nvSpPr>
          <p:cNvPr id="293901" name="Rectangle 13"/>
          <p:cNvSpPr>
            <a:spLocks noChangeArrowheads="1"/>
          </p:cNvSpPr>
          <p:nvPr/>
        </p:nvSpPr>
        <p:spPr bwMode="auto">
          <a:xfrm>
            <a:off x="3200400" y="6248400"/>
            <a:ext cx="28194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293902" name="Picture 14" descr="ehost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81000"/>
            <a:ext cx="9906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293903" name="Picture 15" descr="ehost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248400"/>
            <a:ext cx="990600" cy="349250"/>
          </a:xfrm>
          <a:prstGeom prst="rect">
            <a:avLst/>
          </a:prstGeom>
          <a:noFill/>
          <a:extLst>
            <a:ext uri="{909E8E84-426E-40DD-AFC4-6F175D3DCCD1}">
              <a14:hiddenFill xmlns:a14="http://schemas.microsoft.com/office/drawing/2010/main">
                <a:solidFill>
                  <a:srgbClr val="FFFFFF"/>
                </a:solidFill>
              </a14:hiddenFill>
            </a:ext>
          </a:extLst>
        </p:spPr>
      </p:pic>
      <p:sp>
        <p:nvSpPr>
          <p:cNvPr id="2" name="Дата 1"/>
          <p:cNvSpPr>
            <a:spLocks noGrp="1"/>
          </p:cNvSpPr>
          <p:nvPr>
            <p:ph type="dt" sz="half" idx="10"/>
          </p:nvPr>
        </p:nvSpPr>
        <p:spPr/>
        <p:txBody>
          <a:bodyPr/>
          <a:lstStyle/>
          <a:p>
            <a:fld id="{A898C728-253D-4667-9133-4A1DFB3C728F}"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112</a:t>
            </a:fld>
            <a:endParaRPr lang="ru-RU"/>
          </a:p>
        </p:txBody>
      </p:sp>
    </p:spTree>
    <p:extLst>
      <p:ext uri="{BB962C8B-B14F-4D97-AF65-F5344CB8AC3E}">
        <p14:creationId xmlns:p14="http://schemas.microsoft.com/office/powerpoint/2010/main" val="4023467158"/>
      </p:ext>
    </p:extLst>
  </p:cSld>
  <p:clrMapOvr>
    <a:masterClrMapping/>
  </p:clrMapOvr>
  <p:transition>
    <p:dissolv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83B1FC-F7EB-4F23-827B-DEEFEFD128ED}"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113</a:t>
            </a:fld>
            <a:endParaRPr lang="ru-RU"/>
          </a:p>
        </p:txBody>
      </p:sp>
      <p:sp>
        <p:nvSpPr>
          <p:cNvPr id="5" name="Заголовок 4"/>
          <p:cNvSpPr>
            <a:spLocks noGrp="1"/>
          </p:cNvSpPr>
          <p:nvPr>
            <p:ph type="title"/>
          </p:nvPr>
        </p:nvSpPr>
        <p:spPr>
          <a:xfrm>
            <a:off x="2051720" y="5301208"/>
            <a:ext cx="6512511" cy="782960"/>
          </a:xfrm>
        </p:spPr>
        <p:txBody>
          <a:bodyPr/>
          <a:lstStyle/>
          <a:p>
            <a:pPr marL="0" indent="0">
              <a:buNone/>
            </a:pPr>
            <a:r>
              <a:rPr lang="uk-UA" sz="2000" dirty="0"/>
              <a:t>Місце українських наукових періодичних видань у міжнародній системі наукової інформації</a:t>
            </a:r>
            <a:endParaRPr lang="ru-RU" sz="2000" dirty="0"/>
          </a:p>
        </p:txBody>
      </p:sp>
      <p:sp>
        <p:nvSpPr>
          <p:cNvPr id="6" name="Объект 5"/>
          <p:cNvSpPr>
            <a:spLocks noGrp="1"/>
          </p:cNvSpPr>
          <p:nvPr>
            <p:ph sz="quarter" idx="13"/>
          </p:nvPr>
        </p:nvSpPr>
        <p:spPr>
          <a:xfrm>
            <a:off x="467544" y="476672"/>
            <a:ext cx="7992888" cy="4680520"/>
          </a:xfrm>
        </p:spPr>
        <p:txBody>
          <a:bodyPr>
            <a:normAutofit lnSpcReduction="10000"/>
          </a:bodyPr>
          <a:lstStyle/>
          <a:p>
            <a:pPr marL="45720" indent="0" algn="ctr">
              <a:buNone/>
            </a:pPr>
            <a:r>
              <a:rPr lang="uk-UA" sz="2800" b="1" dirty="0" smtClean="0"/>
              <a:t>Інформаційно-довідкова система «</a:t>
            </a:r>
            <a:r>
              <a:rPr lang="en-US" sz="2800" b="1" dirty="0"/>
              <a:t>SCIMAGOJR</a:t>
            </a:r>
            <a:r>
              <a:rPr lang="uk-UA" sz="2800" b="1" dirty="0" smtClean="0"/>
              <a:t>»</a:t>
            </a:r>
          </a:p>
          <a:p>
            <a:pPr marL="45720" indent="0" algn="ctr">
              <a:buNone/>
            </a:pPr>
            <a:r>
              <a:rPr lang="en-US" sz="2800" b="1" dirty="0" smtClean="0">
                <a:solidFill>
                  <a:schemeClr val="bg2">
                    <a:lumMod val="50000"/>
                  </a:schemeClr>
                </a:solidFill>
              </a:rPr>
              <a:t>http://www.scimagojr.com</a:t>
            </a:r>
            <a:endParaRPr lang="uk-UA" sz="2800" b="1" dirty="0" smtClean="0">
              <a:solidFill>
                <a:schemeClr val="bg2">
                  <a:lumMod val="50000"/>
                </a:schemeClr>
              </a:solidFill>
            </a:endParaRPr>
          </a:p>
          <a:p>
            <a:pPr>
              <a:buFont typeface="Wingdings" pitchFamily="2" charset="2"/>
              <a:buChar char="§"/>
            </a:pPr>
            <a:r>
              <a:rPr lang="uk-UA" dirty="0" smtClean="0"/>
              <a:t>Організація-генератор: Національна рада досліджень при Університеті </a:t>
            </a:r>
            <a:r>
              <a:rPr lang="uk-UA" dirty="0" err="1" smtClean="0"/>
              <a:t>Гранади</a:t>
            </a:r>
            <a:r>
              <a:rPr lang="uk-UA" dirty="0" smtClean="0"/>
              <a:t> (Іспанія)</a:t>
            </a:r>
            <a:endParaRPr lang="en-US" dirty="0" smtClean="0"/>
          </a:p>
          <a:p>
            <a:pPr>
              <a:buFont typeface="Wingdings" pitchFamily="2" charset="2"/>
              <a:buChar char="§"/>
            </a:pPr>
            <a:r>
              <a:rPr lang="ru-RU" dirty="0" smtClean="0"/>
              <a:t>Система б</a:t>
            </a:r>
            <a:r>
              <a:rPr lang="uk-UA" dirty="0" err="1" smtClean="0"/>
              <a:t>ібліометричних</a:t>
            </a:r>
            <a:r>
              <a:rPr lang="uk-UA" dirty="0" smtClean="0"/>
              <a:t> </a:t>
            </a:r>
            <a:r>
              <a:rPr lang="uk-UA" dirty="0" err="1" smtClean="0"/>
              <a:t>кон</a:t>
            </a:r>
            <a:r>
              <a:rPr lang="en-US" dirty="0" smtClean="0"/>
              <a:t>’</a:t>
            </a:r>
            <a:r>
              <a:rPr lang="uk-UA" dirty="0" err="1" smtClean="0"/>
              <a:t>юнктурних</a:t>
            </a:r>
            <a:r>
              <a:rPr lang="uk-UA" dirty="0" smtClean="0"/>
              <a:t> досліджень на рівні країн, галузей досліджень, періодичних видань</a:t>
            </a:r>
          </a:p>
          <a:p>
            <a:pPr>
              <a:buFont typeface="Wingdings" pitchFamily="2" charset="2"/>
              <a:buChar char="§"/>
            </a:pPr>
            <a:r>
              <a:rPr lang="uk-UA" dirty="0" smtClean="0"/>
              <a:t>Інформаційне забезпечення – технологічна база системи </a:t>
            </a:r>
            <a:r>
              <a:rPr lang="en-US" dirty="0" smtClean="0"/>
              <a:t>SCOPUS</a:t>
            </a:r>
          </a:p>
          <a:p>
            <a:pPr>
              <a:buFont typeface="Wingdings" pitchFamily="2" charset="2"/>
              <a:buChar char="§"/>
            </a:pPr>
            <a:r>
              <a:rPr lang="ru-RU" dirty="0" smtClean="0"/>
              <a:t>Режим доступу – </a:t>
            </a:r>
            <a:r>
              <a:rPr lang="ru-RU" dirty="0" err="1" smtClean="0"/>
              <a:t>безплатний</a:t>
            </a:r>
            <a:endParaRPr lang="ru-RU" dirty="0" smtClean="0"/>
          </a:p>
          <a:p>
            <a:pPr>
              <a:buFont typeface="Wingdings" pitchFamily="2" charset="2"/>
              <a:buChar char="§"/>
            </a:pPr>
            <a:r>
              <a:rPr lang="ru-RU" dirty="0" smtClean="0"/>
              <a:t>Система </a:t>
            </a:r>
            <a:r>
              <a:rPr lang="ru-RU" dirty="0" err="1" smtClean="0"/>
              <a:t>забезпечу</a:t>
            </a:r>
            <a:r>
              <a:rPr lang="uk-UA" dirty="0" smtClean="0"/>
              <a:t>є визначення </a:t>
            </a:r>
            <a:r>
              <a:rPr lang="en-US" dirty="0" smtClean="0"/>
              <a:t>SCIMAGO Journal Rank (SJR-</a:t>
            </a:r>
            <a:r>
              <a:rPr lang="uk-UA" dirty="0" smtClean="0"/>
              <a:t>індикатор)</a:t>
            </a:r>
            <a:r>
              <a:rPr lang="en-US" dirty="0" smtClean="0"/>
              <a:t> </a:t>
            </a:r>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702" y="5013176"/>
            <a:ext cx="1345510" cy="1153294"/>
          </a:xfrm>
          <a:prstGeom prst="rect">
            <a:avLst/>
          </a:prstGeom>
        </p:spPr>
      </p:pic>
    </p:spTree>
    <p:extLst>
      <p:ext uri="{BB962C8B-B14F-4D97-AF65-F5344CB8AC3E}">
        <p14:creationId xmlns:p14="http://schemas.microsoft.com/office/powerpoint/2010/main" val="157503858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638" y="376107"/>
            <a:ext cx="7482215" cy="561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Дата 1"/>
          <p:cNvSpPr>
            <a:spLocks noGrp="1"/>
          </p:cNvSpPr>
          <p:nvPr>
            <p:ph type="dt" sz="half" idx="10"/>
          </p:nvPr>
        </p:nvSpPr>
        <p:spPr/>
        <p:txBody>
          <a:bodyPr/>
          <a:lstStyle/>
          <a:p>
            <a:fld id="{86F364B5-0BE0-4233-AA23-6590F82439F9}"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114</a:t>
            </a:fld>
            <a:endParaRPr lang="ru-RU"/>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462" y="4869160"/>
            <a:ext cx="1345510" cy="1153294"/>
          </a:xfrm>
          <a:prstGeom prst="rect">
            <a:avLst/>
          </a:prstGeom>
        </p:spPr>
      </p:pic>
    </p:spTree>
    <p:extLst>
      <p:ext uri="{BB962C8B-B14F-4D97-AF65-F5344CB8AC3E}">
        <p14:creationId xmlns:p14="http://schemas.microsoft.com/office/powerpoint/2010/main" val="3012452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AutoShape 2"/>
          <p:cNvSpPr>
            <a:spLocks noGrp="1" noChangeArrowheads="1"/>
          </p:cNvSpPr>
          <p:nvPr>
            <p:ph type="title"/>
          </p:nvPr>
        </p:nvSpPr>
        <p:spPr>
          <a:xfrm>
            <a:off x="755650" y="765175"/>
            <a:ext cx="7924800" cy="1143000"/>
          </a:xfrm>
        </p:spPr>
        <p:txBody>
          <a:bodyPr/>
          <a:lstStyle/>
          <a:p>
            <a:pPr algn="ctr"/>
            <a:r>
              <a:rPr lang="ru-RU" sz="3200" smtClean="0"/>
              <a:t>Напрями </a:t>
            </a:r>
            <a:r>
              <a:rPr lang="uk-UA" sz="3200" smtClean="0"/>
              <a:t>інформаційного забезпечення</a:t>
            </a:r>
            <a:endParaRPr lang="en-US" sz="3200" smtClean="0"/>
          </a:p>
        </p:txBody>
      </p:sp>
      <p:sp>
        <p:nvSpPr>
          <p:cNvPr id="254979" name="Rectangle 3"/>
          <p:cNvSpPr>
            <a:spLocks noGrp="1" noChangeArrowheads="1"/>
          </p:cNvSpPr>
          <p:nvPr>
            <p:ph type="body" idx="4294967295"/>
          </p:nvPr>
        </p:nvSpPr>
        <p:spPr>
          <a:xfrm>
            <a:off x="838200" y="2362200"/>
            <a:ext cx="7693025" cy="3724275"/>
          </a:xfrm>
          <a:prstGeom prst="rect">
            <a:avLst/>
          </a:prstGeom>
        </p:spPr>
        <p:txBody>
          <a:bodyPr/>
          <a:lstStyle/>
          <a:p>
            <a:r>
              <a:rPr lang="uk-UA" sz="2400" dirty="0" smtClean="0"/>
              <a:t>Вивчення і вдосконалення використання іноземних мов (англійська, німецька, французька, іспанська)</a:t>
            </a:r>
          </a:p>
          <a:p>
            <a:r>
              <a:rPr lang="uk-UA" sz="2400" dirty="0" smtClean="0"/>
              <a:t>Наповнення курсів новою інформацією</a:t>
            </a:r>
          </a:p>
          <a:p>
            <a:r>
              <a:rPr lang="uk-UA" sz="2400" dirty="0" smtClean="0"/>
              <a:t>Наукова робота студентів</a:t>
            </a:r>
          </a:p>
          <a:p>
            <a:r>
              <a:rPr lang="uk-UA" sz="2400" dirty="0" smtClean="0"/>
              <a:t>Наукова робота викладачів та дослідників</a:t>
            </a:r>
            <a:endParaRPr lang="en-US" sz="2400" dirty="0" smtClean="0"/>
          </a:p>
          <a:p>
            <a:r>
              <a:rPr lang="ru-RU" sz="2400" dirty="0" err="1" smtClean="0"/>
              <a:t>Наукометр</a:t>
            </a:r>
            <a:r>
              <a:rPr lang="uk-UA" sz="2400" dirty="0" err="1" smtClean="0"/>
              <a:t>ичні</a:t>
            </a:r>
            <a:r>
              <a:rPr lang="uk-UA" sz="2400" dirty="0" smtClean="0"/>
              <a:t> дослідження</a:t>
            </a:r>
            <a:endParaRPr lang="en-US" sz="2400" dirty="0" smtClean="0"/>
          </a:p>
        </p:txBody>
      </p:sp>
      <p:sp>
        <p:nvSpPr>
          <p:cNvPr id="2" name="Дата 1"/>
          <p:cNvSpPr>
            <a:spLocks noGrp="1"/>
          </p:cNvSpPr>
          <p:nvPr>
            <p:ph type="dt" sz="half" idx="10"/>
          </p:nvPr>
        </p:nvSpPr>
        <p:spPr/>
        <p:txBody>
          <a:bodyPr/>
          <a:lstStyle/>
          <a:p>
            <a:fld id="{2D7DF5AB-FA97-4F88-AEC2-D0A2C493449F}"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12</a:t>
            </a:fld>
            <a:endParaRPr lang="ru-RU"/>
          </a:p>
        </p:txBody>
      </p:sp>
    </p:spTree>
    <p:extLst>
      <p:ext uri="{BB962C8B-B14F-4D97-AF65-F5344CB8AC3E}">
        <p14:creationId xmlns:p14="http://schemas.microsoft.com/office/powerpoint/2010/main" val="1548387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AutoShape 2"/>
          <p:cNvSpPr>
            <a:spLocks noGrp="1" noChangeArrowheads="1"/>
          </p:cNvSpPr>
          <p:nvPr>
            <p:ph type="title"/>
          </p:nvPr>
        </p:nvSpPr>
        <p:spPr/>
        <p:txBody>
          <a:bodyPr/>
          <a:lstStyle/>
          <a:p>
            <a:pPr algn="ctr"/>
            <a:r>
              <a:rPr lang="ru-RU" sz="4000" dirty="0" smtClean="0"/>
              <a:t>Приклад </a:t>
            </a:r>
            <a:r>
              <a:rPr lang="ru-RU" sz="4000" dirty="0" err="1" smtClean="0"/>
              <a:t>пошуку</a:t>
            </a:r>
            <a:r>
              <a:rPr lang="en-US" sz="4000" dirty="0" smtClean="0"/>
              <a:t> EBSCO – </a:t>
            </a:r>
            <a:r>
              <a:rPr lang="ru-RU" sz="4000" dirty="0" err="1" smtClean="0"/>
              <a:t>експертний</a:t>
            </a:r>
            <a:r>
              <a:rPr lang="ru-RU" sz="4000" dirty="0" smtClean="0"/>
              <a:t> р</a:t>
            </a:r>
            <a:r>
              <a:rPr lang="uk-UA" sz="4000" dirty="0" err="1" smtClean="0"/>
              <a:t>івень</a:t>
            </a:r>
            <a:endParaRPr lang="en-US" sz="4000" dirty="0" smtClean="0"/>
          </a:p>
        </p:txBody>
      </p:sp>
      <p:sp>
        <p:nvSpPr>
          <p:cNvPr id="306179" name="Rectangle 3"/>
          <p:cNvSpPr>
            <a:spLocks noGrp="1" noChangeArrowheads="1"/>
          </p:cNvSpPr>
          <p:nvPr>
            <p:ph type="body" idx="4294967295"/>
          </p:nvPr>
        </p:nvSpPr>
        <p:spPr>
          <a:xfrm>
            <a:off x="827584" y="620688"/>
            <a:ext cx="7693025" cy="3724275"/>
          </a:xfrm>
          <a:prstGeom prst="rect">
            <a:avLst/>
          </a:prstGeom>
        </p:spPr>
        <p:txBody>
          <a:bodyPr/>
          <a:lstStyle/>
          <a:p>
            <a:r>
              <a:rPr lang="en-US" sz="2400" dirty="0" smtClean="0"/>
              <a:t>((JN "Sporting News") OR (JN "Sports Engineering (International Sports Engineering Association)") OR (JN "Sports Illustrated") OR (JN "Sports Medicine") OR (JN "Springer Seminars in Immunopathology") OR (JN "St. John's Law Review") OR (JN "Stamp Act of 1765") OR (JN "Standard Oil Company of New Jersey v. The United States") OR (JN "Culture, Sport, Society") OR (JN "Journal of Sport Behavior") OR (JN "Skiing")) AND doping </a:t>
            </a:r>
            <a:r>
              <a:rPr lang="ru-RU" sz="2400" dirty="0" smtClean="0"/>
              <a:t>= 315 </a:t>
            </a:r>
            <a:r>
              <a:rPr lang="en-US" sz="2400" dirty="0" smtClean="0"/>
              <a:t>FT docs</a:t>
            </a:r>
          </a:p>
        </p:txBody>
      </p:sp>
      <p:sp>
        <p:nvSpPr>
          <p:cNvPr id="2" name="Дата 1"/>
          <p:cNvSpPr>
            <a:spLocks noGrp="1"/>
          </p:cNvSpPr>
          <p:nvPr>
            <p:ph type="dt" sz="half" idx="10"/>
          </p:nvPr>
        </p:nvSpPr>
        <p:spPr/>
        <p:txBody>
          <a:bodyPr/>
          <a:lstStyle/>
          <a:p>
            <a:fld id="{B8CA098C-6B11-430A-AAC8-D4A8BB527D87}"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13</a:t>
            </a:fld>
            <a:endParaRPr lang="ru-RU"/>
          </a:p>
        </p:txBody>
      </p:sp>
    </p:spTree>
    <p:extLst>
      <p:ext uri="{BB962C8B-B14F-4D97-AF65-F5344CB8AC3E}">
        <p14:creationId xmlns:p14="http://schemas.microsoft.com/office/powerpoint/2010/main" val="117423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87741F-C670-4920-8666-4D1CA07A15F3}"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14</a:t>
            </a:fld>
            <a:endParaRPr lang="ru-RU"/>
          </a:p>
        </p:txBody>
      </p:sp>
      <p:sp>
        <p:nvSpPr>
          <p:cNvPr id="5" name="Заголовок 4"/>
          <p:cNvSpPr>
            <a:spLocks noGrp="1"/>
          </p:cNvSpPr>
          <p:nvPr>
            <p:ph type="title"/>
          </p:nvPr>
        </p:nvSpPr>
        <p:spPr/>
        <p:txBody>
          <a:bodyPr/>
          <a:lstStyle/>
          <a:p>
            <a:pPr marL="0" indent="0">
              <a:buNone/>
            </a:pPr>
            <a:r>
              <a:rPr lang="en-US" sz="2800" dirty="0" smtClean="0"/>
              <a:t>EBSCO Academic Premier: Search {“scientific communication”}</a:t>
            </a:r>
            <a:endParaRPr lang="ru-RU" sz="2800" dirty="0"/>
          </a:p>
        </p:txBody>
      </p:sp>
      <p:sp>
        <p:nvSpPr>
          <p:cNvPr id="6" name="Объект 5"/>
          <p:cNvSpPr>
            <a:spLocks noGrp="1"/>
          </p:cNvSpPr>
          <p:nvPr>
            <p:ph sz="quarter" idx="13"/>
          </p:nvPr>
        </p:nvSpPr>
        <p:spPr/>
        <p:txBody>
          <a:bodyPr>
            <a:normAutofit/>
          </a:bodyPr>
          <a:lstStyle/>
          <a:p>
            <a:pPr marL="45720" indent="0">
              <a:buNone/>
            </a:pPr>
            <a:r>
              <a:rPr lang="en-US" sz="3200" dirty="0"/>
              <a:t>{“scientific communication</a:t>
            </a:r>
            <a:r>
              <a:rPr lang="en-US" sz="3200" dirty="0" smtClean="0"/>
              <a:t>”} -&gt; </a:t>
            </a:r>
          </a:p>
          <a:p>
            <a:pPr marL="45720" indent="0">
              <a:buNone/>
            </a:pPr>
            <a:endParaRPr lang="en-US" sz="3200" dirty="0"/>
          </a:p>
          <a:p>
            <a:pPr marL="45720" indent="0">
              <a:buNone/>
            </a:pPr>
            <a:r>
              <a:rPr lang="en-US" sz="3200" dirty="0" smtClean="0"/>
              <a:t>1374 doc (762 full text doc)	</a:t>
            </a:r>
          </a:p>
          <a:p>
            <a:pPr marL="365760" lvl="1" indent="0">
              <a:buNone/>
            </a:pPr>
            <a:r>
              <a:rPr lang="uk-UA" sz="2800" dirty="0" smtClean="0"/>
              <a:t>746</a:t>
            </a:r>
            <a:r>
              <a:rPr lang="en-US" sz="2800" dirty="0" smtClean="0"/>
              <a:t> doc </a:t>
            </a:r>
            <a:r>
              <a:rPr lang="ru-RU" sz="2800" dirty="0" smtClean="0"/>
              <a:t>п</a:t>
            </a:r>
            <a:r>
              <a:rPr lang="uk-UA" sz="2800" dirty="0" err="1" smtClean="0"/>
              <a:t>ісля</a:t>
            </a:r>
            <a:r>
              <a:rPr lang="uk-UA" sz="2800" dirty="0" smtClean="0"/>
              <a:t> 2006 (459 </a:t>
            </a:r>
            <a:r>
              <a:rPr lang="en-US" sz="2800" dirty="0" err="1" smtClean="0"/>
              <a:t>ft</a:t>
            </a:r>
            <a:r>
              <a:rPr lang="en-US" sz="2800" dirty="0" smtClean="0"/>
              <a:t>-doc)</a:t>
            </a:r>
            <a:endParaRPr lang="ru-RU" sz="2800" dirty="0"/>
          </a:p>
        </p:txBody>
      </p:sp>
    </p:spTree>
    <p:extLst>
      <p:ext uri="{BB962C8B-B14F-4D97-AF65-F5344CB8AC3E}">
        <p14:creationId xmlns:p14="http://schemas.microsoft.com/office/powerpoint/2010/main" val="366069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8E6B83-ABCE-4913-9A57-5BE755AFAAF3}"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15</a:t>
            </a:fld>
            <a:endParaRPr lang="ru-RU"/>
          </a:p>
        </p:txBody>
      </p:sp>
      <p:sp>
        <p:nvSpPr>
          <p:cNvPr id="5" name="Заголовок 4"/>
          <p:cNvSpPr>
            <a:spLocks noGrp="1"/>
          </p:cNvSpPr>
          <p:nvPr>
            <p:ph type="title"/>
          </p:nvPr>
        </p:nvSpPr>
        <p:spPr>
          <a:xfrm>
            <a:off x="1763688" y="5301208"/>
            <a:ext cx="6512511" cy="782960"/>
          </a:xfrm>
        </p:spPr>
        <p:txBody>
          <a:bodyPr/>
          <a:lstStyle/>
          <a:p>
            <a:pPr marL="0" indent="0">
              <a:buNone/>
            </a:pPr>
            <a:r>
              <a:rPr lang="uk-UA" sz="3200" dirty="0" smtClean="0"/>
              <a:t>Інформаційний пошук в </a:t>
            </a:r>
            <a:r>
              <a:rPr lang="en-US" sz="3200" dirty="0" smtClean="0"/>
              <a:t>EBSCO</a:t>
            </a:r>
            <a:endParaRPr lang="ru-RU" sz="3200" dirty="0"/>
          </a:p>
        </p:txBody>
      </p:sp>
      <p:sp>
        <p:nvSpPr>
          <p:cNvPr id="6" name="Объект 5"/>
          <p:cNvSpPr>
            <a:spLocks noGrp="1"/>
          </p:cNvSpPr>
          <p:nvPr>
            <p:ph sz="quarter" idx="13"/>
          </p:nvPr>
        </p:nvSpPr>
        <p:spPr/>
        <p:txBody>
          <a:bodyPr/>
          <a:lstStyle/>
          <a:p>
            <a:endParaRPr lang="ru-RU"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4664"/>
            <a:ext cx="6696744" cy="434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613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AutoShape 2"/>
          <p:cNvSpPr>
            <a:spLocks noGrp="1" noChangeArrowheads="1"/>
          </p:cNvSpPr>
          <p:nvPr>
            <p:ph type="title"/>
          </p:nvPr>
        </p:nvSpPr>
        <p:spPr/>
        <p:txBody>
          <a:bodyPr/>
          <a:lstStyle/>
          <a:p>
            <a:pPr marL="0" indent="0">
              <a:buNone/>
            </a:pPr>
            <a:r>
              <a:rPr lang="uk-UA" sz="2400" dirty="0" smtClean="0"/>
              <a:t>Порівняння результатів пошуку</a:t>
            </a:r>
            <a:br>
              <a:rPr lang="uk-UA" sz="2400" dirty="0" smtClean="0"/>
            </a:br>
            <a:r>
              <a:rPr lang="en-US" sz="2400" dirty="0" smtClean="0"/>
              <a:t>“sport medicine” or “sports medicine”&lt; - </a:t>
            </a:r>
            <a:r>
              <a:rPr lang="ru-RU" sz="2400" dirty="0" smtClean="0"/>
              <a:t>ВИБ</a:t>
            </a:r>
            <a:r>
              <a:rPr lang="uk-UA" sz="2400" dirty="0" smtClean="0"/>
              <a:t>ІР МАЄ ЗНАЧЕННЯ!</a:t>
            </a:r>
            <a:endParaRPr lang="en-US" sz="2400" dirty="0" smtClean="0"/>
          </a:p>
        </p:txBody>
      </p:sp>
      <p:sp>
        <p:nvSpPr>
          <p:cNvPr id="253955" name="Rectangle 3"/>
          <p:cNvSpPr>
            <a:spLocks noGrp="1" noChangeArrowheads="1"/>
          </p:cNvSpPr>
          <p:nvPr>
            <p:ph type="body" idx="4294967295"/>
          </p:nvPr>
        </p:nvSpPr>
        <p:spPr>
          <a:xfrm>
            <a:off x="683568" y="764704"/>
            <a:ext cx="7693025" cy="3724275"/>
          </a:xfrm>
          <a:prstGeom prst="rect">
            <a:avLst/>
          </a:prstGeom>
        </p:spPr>
        <p:txBody>
          <a:bodyPr/>
          <a:lstStyle/>
          <a:p>
            <a:r>
              <a:rPr lang="en-US" sz="3200" b="1" dirty="0" smtClean="0">
                <a:solidFill>
                  <a:srgbClr val="FF3300"/>
                </a:solidFill>
              </a:rPr>
              <a:t>EBSCO-host = 15596 doc </a:t>
            </a:r>
            <a:br>
              <a:rPr lang="en-US" sz="3200" b="1" dirty="0" smtClean="0">
                <a:solidFill>
                  <a:srgbClr val="FF3300"/>
                </a:solidFill>
              </a:rPr>
            </a:br>
            <a:r>
              <a:rPr lang="en-US" sz="3200" b="1" dirty="0" smtClean="0">
                <a:solidFill>
                  <a:srgbClr val="FF3300"/>
                </a:solidFill>
              </a:rPr>
              <a:t>(2799 </a:t>
            </a:r>
            <a:r>
              <a:rPr lang="ru-RU" sz="3200" b="1" dirty="0" err="1" smtClean="0">
                <a:solidFill>
                  <a:srgbClr val="FF3300"/>
                </a:solidFill>
              </a:rPr>
              <a:t>повний</a:t>
            </a:r>
            <a:r>
              <a:rPr lang="ru-RU" sz="3200" b="1" dirty="0" smtClean="0">
                <a:solidFill>
                  <a:srgbClr val="FF3300"/>
                </a:solidFill>
              </a:rPr>
              <a:t> текст)</a:t>
            </a:r>
            <a:endParaRPr lang="en-US" sz="3200" b="1" dirty="0" smtClean="0">
              <a:solidFill>
                <a:srgbClr val="FF3300"/>
              </a:solidFill>
            </a:endParaRPr>
          </a:p>
          <a:p>
            <a:r>
              <a:rPr lang="en-US" dirty="0" smtClean="0"/>
              <a:t>SCOPUS = 20738 doc </a:t>
            </a:r>
            <a:br>
              <a:rPr lang="en-US" dirty="0" smtClean="0"/>
            </a:br>
            <a:r>
              <a:rPr lang="en-US" sz="2000" i="1" dirty="0" smtClean="0"/>
              <a:t>(Springer:274 , Elsevier = 1503)</a:t>
            </a:r>
          </a:p>
          <a:p>
            <a:r>
              <a:rPr lang="en-US" dirty="0" smtClean="0"/>
              <a:t>EMBASE = 12769 doc</a:t>
            </a:r>
          </a:p>
          <a:p>
            <a:r>
              <a:rPr lang="en-US" dirty="0" smtClean="0">
                <a:solidFill>
                  <a:schemeClr val="accent1"/>
                </a:solidFill>
              </a:rPr>
              <a:t>SCIRUS = 6978 doc (articles = 1438)</a:t>
            </a:r>
            <a:endParaRPr lang="ru-RU" dirty="0" smtClean="0">
              <a:solidFill>
                <a:schemeClr val="accent1"/>
              </a:solidFill>
            </a:endParaRPr>
          </a:p>
          <a:p>
            <a:r>
              <a:rPr lang="en-US" dirty="0" err="1" smtClean="0">
                <a:solidFill>
                  <a:schemeClr val="accent1"/>
                </a:solidFill>
              </a:rPr>
              <a:t>ScholarGoogle</a:t>
            </a:r>
            <a:r>
              <a:rPr lang="en-US" dirty="0" smtClean="0">
                <a:solidFill>
                  <a:schemeClr val="accent1"/>
                </a:solidFill>
              </a:rPr>
              <a:t> = 5840 doc</a:t>
            </a:r>
          </a:p>
        </p:txBody>
      </p:sp>
      <p:sp>
        <p:nvSpPr>
          <p:cNvPr id="2" name="Дата 1"/>
          <p:cNvSpPr>
            <a:spLocks noGrp="1"/>
          </p:cNvSpPr>
          <p:nvPr>
            <p:ph type="dt" sz="half" idx="10"/>
          </p:nvPr>
        </p:nvSpPr>
        <p:spPr/>
        <p:txBody>
          <a:bodyPr/>
          <a:lstStyle/>
          <a:p>
            <a:fld id="{A0E513FC-7B96-40AA-8790-ECB00616727A}"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16</a:t>
            </a:fld>
            <a:endParaRPr lang="ru-RU"/>
          </a:p>
        </p:txBody>
      </p:sp>
    </p:spTree>
    <p:extLst>
      <p:ext uri="{BB962C8B-B14F-4D97-AF65-F5344CB8AC3E}">
        <p14:creationId xmlns:p14="http://schemas.microsoft.com/office/powerpoint/2010/main" val="1763304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7600D6-2423-43E4-89ED-73D87E163656}"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17</a:t>
            </a:fld>
            <a:endParaRPr lang="ru-RU"/>
          </a:p>
        </p:txBody>
      </p:sp>
      <p:sp>
        <p:nvSpPr>
          <p:cNvPr id="5" name="Заголовок 4"/>
          <p:cNvSpPr>
            <a:spLocks noGrp="1"/>
          </p:cNvSpPr>
          <p:nvPr>
            <p:ph type="title"/>
          </p:nvPr>
        </p:nvSpPr>
        <p:spPr>
          <a:xfrm>
            <a:off x="2123728" y="5445224"/>
            <a:ext cx="6512511" cy="790024"/>
          </a:xfrm>
        </p:spPr>
        <p:txBody>
          <a:bodyPr/>
          <a:lstStyle/>
          <a:p>
            <a:pPr marL="0" indent="0">
              <a:buNone/>
            </a:pPr>
            <a:r>
              <a:rPr lang="uk-UA" dirty="0"/>
              <a:t>Експертний пошук</a:t>
            </a:r>
            <a:endParaRPr lang="ru-RU" dirty="0"/>
          </a:p>
        </p:txBody>
      </p:sp>
      <p:sp>
        <p:nvSpPr>
          <p:cNvPr id="6" name="Объект 5"/>
          <p:cNvSpPr>
            <a:spLocks noGrp="1"/>
          </p:cNvSpPr>
          <p:nvPr>
            <p:ph sz="quarter" idx="13"/>
          </p:nvPr>
        </p:nvSpPr>
        <p:spPr>
          <a:xfrm>
            <a:off x="683568" y="404665"/>
            <a:ext cx="6336705" cy="2232248"/>
          </a:xfrm>
          <a:ln>
            <a:solidFill>
              <a:schemeClr val="bg2">
                <a:lumMod val="50000"/>
              </a:schemeClr>
            </a:solidFill>
          </a:ln>
        </p:spPr>
        <p:txBody>
          <a:bodyPr>
            <a:normAutofit fontScale="70000" lnSpcReduction="20000"/>
          </a:bodyPr>
          <a:lstStyle/>
          <a:p>
            <a:pPr marL="45720" indent="0">
              <a:buNone/>
            </a:pPr>
            <a:r>
              <a:rPr lang="uk-UA" dirty="0"/>
              <a:t>(((TITLE-ABS-KEY(</a:t>
            </a:r>
            <a:r>
              <a:rPr lang="uk-UA" dirty="0" err="1"/>
              <a:t>pid</a:t>
            </a:r>
            <a:r>
              <a:rPr lang="uk-UA" dirty="0"/>
              <a:t> PRE/2 </a:t>
            </a:r>
            <a:r>
              <a:rPr lang="uk-UA" dirty="0" err="1"/>
              <a:t>control</a:t>
            </a:r>
            <a:r>
              <a:rPr lang="uk-UA" dirty="0"/>
              <a:t>*) OR INDEXTERMS(</a:t>
            </a:r>
            <a:r>
              <a:rPr lang="uk-UA" dirty="0" err="1"/>
              <a:t>pid</a:t>
            </a:r>
            <a:r>
              <a:rPr lang="uk-UA" dirty="0"/>
              <a:t> PRE/1 </a:t>
            </a:r>
            <a:r>
              <a:rPr lang="uk-UA" dirty="0" err="1"/>
              <a:t>control</a:t>
            </a:r>
            <a:r>
              <a:rPr lang="uk-UA" dirty="0"/>
              <a:t>*) OR INDEXTERMS(two-</a:t>
            </a:r>
            <a:r>
              <a:rPr lang="uk-UA" dirty="0" err="1"/>
              <a:t>term</a:t>
            </a:r>
            <a:r>
              <a:rPr lang="uk-UA" dirty="0"/>
              <a:t> PRE/1 </a:t>
            </a:r>
            <a:r>
              <a:rPr lang="uk-UA" dirty="0" err="1"/>
              <a:t>control</a:t>
            </a:r>
            <a:r>
              <a:rPr lang="uk-UA" dirty="0"/>
              <a:t>) OR INDEXTERMS(</a:t>
            </a:r>
            <a:r>
              <a:rPr lang="uk-UA" dirty="0" err="1"/>
              <a:t>pi</a:t>
            </a:r>
            <a:r>
              <a:rPr lang="uk-UA" dirty="0"/>
              <a:t> PRE/1 </a:t>
            </a:r>
            <a:r>
              <a:rPr lang="uk-UA" dirty="0" err="1"/>
              <a:t>control</a:t>
            </a:r>
            <a:r>
              <a:rPr lang="uk-UA" dirty="0"/>
              <a:t>*) OR INDEXTERMS(three-</a:t>
            </a:r>
            <a:r>
              <a:rPr lang="uk-UA" dirty="0" err="1"/>
              <a:t>term</a:t>
            </a:r>
            <a:r>
              <a:rPr lang="uk-UA" dirty="0"/>
              <a:t> PRE/1control*)) AND (TITLE-ABS-KEY-AUTH(</a:t>
            </a:r>
            <a:r>
              <a:rPr lang="uk-UA" dirty="0" err="1"/>
              <a:t>fractional</a:t>
            </a:r>
            <a:r>
              <a:rPr lang="uk-UA" dirty="0"/>
              <a:t> PRE/1 </a:t>
            </a:r>
            <a:r>
              <a:rPr lang="uk-UA" dirty="0" err="1"/>
              <a:t>order</a:t>
            </a:r>
            <a:r>
              <a:rPr lang="uk-UA" dirty="0"/>
              <a:t>) OR TITLE-ABS-KEY-AUTH(non-</a:t>
            </a:r>
            <a:r>
              <a:rPr lang="uk-UA" dirty="0" err="1"/>
              <a:t>integer</a:t>
            </a:r>
            <a:r>
              <a:rPr lang="uk-UA" dirty="0"/>
              <a:t> PRE/1 </a:t>
            </a:r>
            <a:r>
              <a:rPr lang="uk-UA" dirty="0" err="1"/>
              <a:t>order</a:t>
            </a:r>
            <a:r>
              <a:rPr lang="uk-UA" dirty="0"/>
              <a:t>) OR TITLE-ABS-KEY-AUTH(</a:t>
            </a:r>
            <a:r>
              <a:rPr lang="uk-UA" dirty="0" err="1"/>
              <a:t>fractional</a:t>
            </a:r>
            <a:r>
              <a:rPr lang="uk-UA" dirty="0"/>
              <a:t> PRE/2 </a:t>
            </a:r>
            <a:r>
              <a:rPr lang="uk-UA" dirty="0" err="1"/>
              <a:t>dynamic</a:t>
            </a:r>
            <a:r>
              <a:rPr lang="uk-UA" dirty="0"/>
              <a:t>*) OR TITLE-ABS-KEY-AUTH(</a:t>
            </a:r>
            <a:r>
              <a:rPr lang="uk-UA" dirty="0" err="1"/>
              <a:t>crone</a:t>
            </a:r>
            <a:r>
              <a:rPr lang="uk-UA" dirty="0"/>
              <a:t>) OR INDEXTERMS(</a:t>
            </a:r>
            <a:r>
              <a:rPr lang="uk-UA" dirty="0" err="1"/>
              <a:t>fractional</a:t>
            </a:r>
            <a:r>
              <a:rPr lang="uk-UA" dirty="0"/>
              <a:t> PRE/2 </a:t>
            </a:r>
            <a:r>
              <a:rPr lang="uk-UA" dirty="0" err="1"/>
              <a:t>order</a:t>
            </a:r>
            <a:r>
              <a:rPr lang="uk-UA" dirty="0"/>
              <a:t>) OR INDEXTERMS(non-</a:t>
            </a:r>
            <a:r>
              <a:rPr lang="uk-UA" dirty="0" err="1"/>
              <a:t>integer</a:t>
            </a:r>
            <a:r>
              <a:rPr lang="uk-UA" dirty="0"/>
              <a:t> PRE/1 </a:t>
            </a:r>
            <a:r>
              <a:rPr lang="uk-UA" dirty="0" err="1"/>
              <a:t>order</a:t>
            </a:r>
            <a:r>
              <a:rPr lang="uk-UA" dirty="0"/>
              <a:t>) OR INDEXTERMS(</a:t>
            </a:r>
            <a:r>
              <a:rPr lang="uk-UA" dirty="0" err="1"/>
              <a:t>fractional</a:t>
            </a:r>
            <a:r>
              <a:rPr lang="uk-UA" dirty="0"/>
              <a:t> PRE/1 </a:t>
            </a:r>
            <a:r>
              <a:rPr lang="uk-UA" dirty="0" err="1"/>
              <a:t>dynamic</a:t>
            </a:r>
            <a:r>
              <a:rPr lang="uk-UA" dirty="0"/>
              <a:t>*) OR INDEXTERMS(</a:t>
            </a:r>
            <a:r>
              <a:rPr lang="uk-UA" dirty="0" err="1"/>
              <a:t>fraction</a:t>
            </a:r>
            <a:r>
              <a:rPr lang="uk-UA" dirty="0"/>
              <a:t> PRE/1 </a:t>
            </a:r>
            <a:r>
              <a:rPr lang="uk-UA" dirty="0" err="1"/>
              <a:t>calculus</a:t>
            </a:r>
            <a:r>
              <a:rPr lang="uk-UA" dirty="0"/>
              <a:t>)))) OR(TITLE-ABS-KEY(</a:t>
            </a:r>
            <a:r>
              <a:rPr lang="uk-UA" dirty="0" err="1"/>
              <a:t>fopid</a:t>
            </a:r>
            <a:r>
              <a:rPr lang="uk-UA" dirty="0" smtClean="0"/>
              <a:t>)) </a:t>
            </a:r>
          </a:p>
          <a:p>
            <a:pPr marL="45720" indent="0">
              <a:buNone/>
            </a:pPr>
            <a:r>
              <a:rPr lang="uk-UA" dirty="0" smtClean="0"/>
              <a:t>-</a:t>
            </a:r>
            <a:r>
              <a:rPr lang="en-US" dirty="0" smtClean="0"/>
              <a:t>&gt; 313 </a:t>
            </a:r>
            <a:r>
              <a:rPr lang="ru-RU" dirty="0" smtClean="0"/>
              <a:t>документ</a:t>
            </a:r>
            <a:r>
              <a:rPr lang="uk-UA" dirty="0" err="1" smtClean="0"/>
              <a:t>ів</a:t>
            </a:r>
            <a:endParaRPr lang="ru-RU" dirty="0"/>
          </a:p>
          <a:p>
            <a:endParaRPr lang="ru-RU" dirty="0"/>
          </a:p>
        </p:txBody>
      </p:sp>
      <p:sp>
        <p:nvSpPr>
          <p:cNvPr id="7" name="Объект 6"/>
          <p:cNvSpPr>
            <a:spLocks noGrp="1"/>
          </p:cNvSpPr>
          <p:nvPr>
            <p:ph sz="quarter" idx="14"/>
          </p:nvPr>
        </p:nvSpPr>
        <p:spPr>
          <a:xfrm>
            <a:off x="2123728" y="2924944"/>
            <a:ext cx="6156160" cy="849248"/>
          </a:xfrm>
          <a:ln>
            <a:solidFill>
              <a:schemeClr val="bg2">
                <a:lumMod val="50000"/>
              </a:schemeClr>
            </a:solidFill>
          </a:ln>
        </p:spPr>
        <p:txBody>
          <a:bodyPr>
            <a:normAutofit/>
          </a:bodyPr>
          <a:lstStyle/>
          <a:p>
            <a:pPr marL="45720" indent="0">
              <a:buNone/>
            </a:pPr>
            <a:r>
              <a:rPr lang="ru-RU" dirty="0" smtClean="0"/>
              <a:t>(«ПІД-контролер» Або </a:t>
            </a:r>
            <a:r>
              <a:rPr lang="ru-RU" dirty="0" err="1" smtClean="0"/>
              <a:t>дв</a:t>
            </a:r>
            <a:r>
              <a:rPr lang="uk-UA" dirty="0"/>
              <a:t>о</a:t>
            </a:r>
            <a:r>
              <a:rPr lang="ru-RU" dirty="0" smtClean="0"/>
              <a:t>-три  </a:t>
            </a:r>
            <a:r>
              <a:rPr lang="ru-RU" dirty="0" err="1" smtClean="0"/>
              <a:t>ланковий</a:t>
            </a:r>
            <a:r>
              <a:rPr lang="ru-RU" dirty="0" smtClean="0"/>
              <a:t> контролер) </a:t>
            </a:r>
            <a:r>
              <a:rPr lang="ru-RU" dirty="0" err="1"/>
              <a:t>нецілого</a:t>
            </a:r>
            <a:r>
              <a:rPr lang="ru-RU" dirty="0"/>
              <a:t> (дробного) порядку</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5013176"/>
            <a:ext cx="1345510" cy="1153294"/>
          </a:xfrm>
          <a:prstGeom prst="rect">
            <a:avLst/>
          </a:prstGeom>
        </p:spPr>
      </p:pic>
    </p:spTree>
    <p:extLst>
      <p:ext uri="{BB962C8B-B14F-4D97-AF65-F5344CB8AC3E}">
        <p14:creationId xmlns:p14="http://schemas.microsoft.com/office/powerpoint/2010/main" val="4099544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7" name="Номер слайда 6"/>
          <p:cNvSpPr>
            <a:spLocks noGrp="1"/>
          </p:cNvSpPr>
          <p:nvPr>
            <p:ph type="sldNum" sz="quarter" idx="12"/>
          </p:nvPr>
        </p:nvSpPr>
        <p:spPr/>
        <p:txBody>
          <a:bodyPr/>
          <a:lstStyle/>
          <a:p>
            <a:fld id="{3DDD2F85-57D3-4F6C-B49E-58B5D4BCE230}" type="slidenum">
              <a:rPr lang="en-US" altLang="ru-RU"/>
              <a:pPr/>
              <a:t>18</a:t>
            </a:fld>
            <a:endParaRPr lang="en-US" altLang="ru-RU"/>
          </a:p>
        </p:txBody>
      </p:sp>
      <p:sp>
        <p:nvSpPr>
          <p:cNvPr id="102402" name="Rectangle 2"/>
          <p:cNvSpPr>
            <a:spLocks noGrp="1" noChangeArrowheads="1"/>
          </p:cNvSpPr>
          <p:nvPr>
            <p:ph type="title"/>
          </p:nvPr>
        </p:nvSpPr>
        <p:spPr/>
        <p:txBody>
          <a:bodyPr/>
          <a:lstStyle/>
          <a:p>
            <a:r>
              <a:rPr lang="en-US" altLang="ru-RU"/>
              <a:t>Compendex (http://www.ei.org)</a:t>
            </a:r>
          </a:p>
        </p:txBody>
      </p:sp>
      <p:sp>
        <p:nvSpPr>
          <p:cNvPr id="102405" name="Rectangle 5"/>
          <p:cNvSpPr>
            <a:spLocks noGrp="1" noChangeArrowheads="1"/>
          </p:cNvSpPr>
          <p:nvPr>
            <p:ph type="body" sz="half" idx="2"/>
          </p:nvPr>
        </p:nvSpPr>
        <p:spPr/>
        <p:txBody>
          <a:bodyPr/>
          <a:lstStyle/>
          <a:p>
            <a:r>
              <a:rPr lang="en-US" altLang="ru-RU" sz="2800"/>
              <a:t>5600 </a:t>
            </a:r>
            <a:r>
              <a:rPr lang="ru-RU" altLang="ru-RU" sz="2800"/>
              <a:t>журнал</a:t>
            </a:r>
            <a:r>
              <a:rPr lang="uk-UA" altLang="ru-RU" sz="2800"/>
              <a:t>ів</a:t>
            </a:r>
          </a:p>
          <a:p>
            <a:r>
              <a:rPr lang="uk-UA" altLang="ru-RU" sz="2800"/>
              <a:t>11.3 млн. рефератів статей</a:t>
            </a:r>
          </a:p>
          <a:p>
            <a:r>
              <a:rPr lang="uk-UA" altLang="ru-RU" sz="2800"/>
              <a:t>190 інженерних кластерів</a:t>
            </a:r>
          </a:p>
          <a:p>
            <a:r>
              <a:rPr lang="uk-UA" altLang="ru-RU" sz="2800"/>
              <a:t>55 країн світу</a:t>
            </a:r>
            <a:endParaRPr lang="en-US" altLang="ru-RU" sz="2800"/>
          </a:p>
        </p:txBody>
      </p:sp>
      <p:pic>
        <p:nvPicPr>
          <p:cNvPr id="102406" name="Picture 6" descr="CompendexPieChart21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76400"/>
            <a:ext cx="4114800" cy="307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Дата 1"/>
          <p:cNvSpPr>
            <a:spLocks noGrp="1"/>
          </p:cNvSpPr>
          <p:nvPr>
            <p:ph type="dt" sz="half" idx="10"/>
          </p:nvPr>
        </p:nvSpPr>
        <p:spPr/>
        <p:txBody>
          <a:bodyPr/>
          <a:lstStyle/>
          <a:p>
            <a:fld id="{D86C147A-B148-4A13-8074-AF7C9E4436EF}" type="datetime1">
              <a:rPr lang="ru-RU" altLang="ru-RU" smtClean="0"/>
              <a:t>20.11.2013</a:t>
            </a:fld>
            <a:endParaRPr lang="en-US" altLang="ru-RU"/>
          </a:p>
        </p:txBody>
      </p:sp>
    </p:spTree>
    <p:extLst>
      <p:ext uri="{BB962C8B-B14F-4D97-AF65-F5344CB8AC3E}">
        <p14:creationId xmlns:p14="http://schemas.microsoft.com/office/powerpoint/2010/main" val="441406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5"/>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7" name="Номер слайда 6"/>
          <p:cNvSpPr>
            <a:spLocks noGrp="1"/>
          </p:cNvSpPr>
          <p:nvPr>
            <p:ph type="sldNum" sz="quarter" idx="12"/>
          </p:nvPr>
        </p:nvSpPr>
        <p:spPr/>
        <p:txBody>
          <a:bodyPr/>
          <a:lstStyle/>
          <a:p>
            <a:fld id="{ECD1F5C3-F749-4505-9382-7C35A21ABBDA}" type="slidenum">
              <a:rPr lang="en-US" altLang="ru-RU"/>
              <a:pPr/>
              <a:t>19</a:t>
            </a:fld>
            <a:endParaRPr lang="en-US" altLang="ru-RU"/>
          </a:p>
        </p:txBody>
      </p:sp>
      <p:sp>
        <p:nvSpPr>
          <p:cNvPr id="104450" name="Rectangle 2"/>
          <p:cNvSpPr>
            <a:spLocks noGrp="1" noChangeArrowheads="1"/>
          </p:cNvSpPr>
          <p:nvPr>
            <p:ph type="title"/>
          </p:nvPr>
        </p:nvSpPr>
        <p:spPr/>
        <p:txBody>
          <a:bodyPr/>
          <a:lstStyle/>
          <a:p>
            <a:r>
              <a:rPr lang="en-US" altLang="ru-RU"/>
              <a:t>INSPEC (http://www.ei.org)</a:t>
            </a:r>
          </a:p>
        </p:txBody>
      </p:sp>
      <p:sp>
        <p:nvSpPr>
          <p:cNvPr id="104453" name="Rectangle 5"/>
          <p:cNvSpPr>
            <a:spLocks noGrp="1" noChangeArrowheads="1"/>
          </p:cNvSpPr>
          <p:nvPr>
            <p:ph type="body" sz="half" idx="2"/>
          </p:nvPr>
        </p:nvSpPr>
        <p:spPr/>
        <p:txBody>
          <a:bodyPr/>
          <a:lstStyle/>
          <a:p>
            <a:r>
              <a:rPr lang="en-US" altLang="ru-RU" sz="2800"/>
              <a:t>4000 </a:t>
            </a:r>
            <a:r>
              <a:rPr lang="ru-RU" altLang="ru-RU" sz="2800"/>
              <a:t>журнал</a:t>
            </a:r>
            <a:r>
              <a:rPr lang="uk-UA" altLang="ru-RU" sz="2800"/>
              <a:t>ів</a:t>
            </a:r>
          </a:p>
          <a:p>
            <a:r>
              <a:rPr lang="uk-UA" altLang="ru-RU" sz="2800"/>
              <a:t>2000 конференцій</a:t>
            </a:r>
          </a:p>
          <a:p>
            <a:r>
              <a:rPr lang="uk-UA" altLang="ru-RU" sz="2800"/>
              <a:t>11.0 млн. рефератів</a:t>
            </a:r>
          </a:p>
          <a:p>
            <a:r>
              <a:rPr lang="uk-UA" altLang="ru-RU" sz="2800"/>
              <a:t>До 100 країн світу</a:t>
            </a:r>
          </a:p>
          <a:p>
            <a:r>
              <a:rPr lang="uk-UA" altLang="ru-RU" sz="2800"/>
              <a:t>Продукт </a:t>
            </a:r>
            <a:r>
              <a:rPr lang="en-US" altLang="ru-RU" sz="2800"/>
              <a:t>IET (IEE)- UK</a:t>
            </a:r>
            <a:endParaRPr lang="uk-UA" altLang="ru-RU" sz="2800"/>
          </a:p>
          <a:p>
            <a:endParaRPr lang="en-US" altLang="ru-RU" sz="2800"/>
          </a:p>
        </p:txBody>
      </p:sp>
      <p:pic>
        <p:nvPicPr>
          <p:cNvPr id="104454" name="Picture 6" descr="InspecPiechart21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1524000"/>
            <a:ext cx="4191000" cy="3132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Дата 1"/>
          <p:cNvSpPr>
            <a:spLocks noGrp="1"/>
          </p:cNvSpPr>
          <p:nvPr>
            <p:ph type="dt" sz="half" idx="10"/>
          </p:nvPr>
        </p:nvSpPr>
        <p:spPr/>
        <p:txBody>
          <a:bodyPr/>
          <a:lstStyle/>
          <a:p>
            <a:fld id="{93D3D39C-1783-4798-ABB5-6113A1E302FD}" type="datetime1">
              <a:rPr lang="ru-RU" altLang="ru-RU" smtClean="0"/>
              <a:t>20.11.2013</a:t>
            </a:fld>
            <a:endParaRPr lang="en-US" altLang="ru-RU"/>
          </a:p>
        </p:txBody>
      </p:sp>
    </p:spTree>
    <p:extLst>
      <p:ext uri="{BB962C8B-B14F-4D97-AF65-F5344CB8AC3E}">
        <p14:creationId xmlns:p14="http://schemas.microsoft.com/office/powerpoint/2010/main" val="362833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r>
              <a:rPr lang="ru-RU" dirty="0"/>
              <a:t>1. </a:t>
            </a:r>
            <a:r>
              <a:rPr lang="ru-RU" dirty="0" err="1"/>
              <a:t>Наукометричні</a:t>
            </a:r>
            <a:r>
              <a:rPr lang="ru-RU" dirty="0"/>
              <a:t> </a:t>
            </a:r>
            <a:r>
              <a:rPr lang="ru-RU" dirty="0" err="1"/>
              <a:t>бази</a:t>
            </a:r>
            <a:r>
              <a:rPr lang="ru-RU" dirty="0"/>
              <a:t> </a:t>
            </a:r>
            <a:r>
              <a:rPr lang="ru-RU" dirty="0" err="1"/>
              <a:t>даних</a:t>
            </a:r>
            <a:r>
              <a:rPr lang="ru-RU" dirty="0"/>
              <a:t> (</a:t>
            </a:r>
            <a:r>
              <a:rPr lang="ru-RU" dirty="0" err="1"/>
              <a:t>гуманітарні</a:t>
            </a:r>
            <a:r>
              <a:rPr lang="ru-RU" dirty="0"/>
              <a:t> науки, </a:t>
            </a:r>
            <a:r>
              <a:rPr lang="ru-RU" dirty="0" err="1"/>
              <a:t>наукометричні</a:t>
            </a:r>
            <a:r>
              <a:rPr lang="ru-RU" dirty="0"/>
              <a:t> </a:t>
            </a:r>
            <a:r>
              <a:rPr lang="ru-RU" dirty="0" err="1"/>
              <a:t>бази</a:t>
            </a:r>
            <a:r>
              <a:rPr lang="ru-RU" dirty="0"/>
              <a:t> </a:t>
            </a:r>
            <a:r>
              <a:rPr lang="ru-RU" dirty="0" err="1"/>
              <a:t>України</a:t>
            </a:r>
            <a:r>
              <a:rPr lang="ru-RU" dirty="0"/>
              <a:t> та </a:t>
            </a:r>
            <a:r>
              <a:rPr lang="ru-RU" dirty="0" err="1"/>
              <a:t>Росії</a:t>
            </a:r>
            <a:r>
              <a:rPr lang="ru-RU" dirty="0"/>
              <a:t>)</a:t>
            </a:r>
            <a:r>
              <a:rPr lang="ru-RU" dirty="0"/>
              <a:t/>
            </a:r>
            <a:br>
              <a:rPr lang="ru-RU" dirty="0"/>
            </a:br>
            <a:r>
              <a:rPr lang="ru-RU" dirty="0"/>
              <a:t>2. Як </a:t>
            </a:r>
            <a:r>
              <a:rPr lang="ru-RU" dirty="0" err="1"/>
              <a:t>активізувати</a:t>
            </a:r>
            <a:r>
              <a:rPr lang="ru-RU" dirty="0"/>
              <a:t> </a:t>
            </a:r>
            <a:r>
              <a:rPr lang="ru-RU" dirty="0" err="1"/>
              <a:t>процес</a:t>
            </a:r>
            <a:r>
              <a:rPr lang="ru-RU" dirty="0"/>
              <a:t> </a:t>
            </a:r>
            <a:r>
              <a:rPr lang="ru-RU" dirty="0" err="1"/>
              <a:t>написання</a:t>
            </a:r>
            <a:r>
              <a:rPr lang="ru-RU" dirty="0"/>
              <a:t> </a:t>
            </a:r>
            <a:r>
              <a:rPr lang="ru-RU" dirty="0" err="1"/>
              <a:t>робіт</a:t>
            </a:r>
            <a:r>
              <a:rPr lang="ru-RU" dirty="0"/>
              <a:t> для </a:t>
            </a:r>
            <a:r>
              <a:rPr lang="ru-RU" dirty="0" err="1"/>
              <a:t>розміщення</a:t>
            </a:r>
            <a:r>
              <a:rPr lang="ru-RU" dirty="0"/>
              <a:t> в </a:t>
            </a:r>
            <a:r>
              <a:rPr lang="ru-RU" dirty="0" err="1"/>
              <a:t>наукометричних</a:t>
            </a:r>
            <a:r>
              <a:rPr lang="ru-RU" dirty="0"/>
              <a:t> </a:t>
            </a:r>
            <a:r>
              <a:rPr lang="ru-RU" dirty="0" smtClean="0"/>
              <a:t>базах</a:t>
            </a:r>
            <a:endParaRPr lang="en-US" dirty="0" smtClean="0"/>
          </a:p>
          <a:p>
            <a:endParaRPr lang="ru-RU" dirty="0"/>
          </a:p>
        </p:txBody>
      </p:sp>
      <p:sp>
        <p:nvSpPr>
          <p:cNvPr id="3" name="Дата 2"/>
          <p:cNvSpPr>
            <a:spLocks noGrp="1"/>
          </p:cNvSpPr>
          <p:nvPr>
            <p:ph type="dt" sz="half" idx="10"/>
          </p:nvPr>
        </p:nvSpPr>
        <p:spPr/>
        <p:txBody>
          <a:bodyPr/>
          <a:lstStyle/>
          <a:p>
            <a:pPr>
              <a:defRPr/>
            </a:pPr>
            <a:fld id="{80182EFD-4228-44EF-97DB-E3396DBDEFA8}" type="datetime1">
              <a:rPr lang="ru-RU" smtClean="0"/>
              <a:t>20.11.2013</a:t>
            </a:fld>
            <a:endParaRPr lang="ru-RU"/>
          </a:p>
        </p:txBody>
      </p:sp>
      <p:sp>
        <p:nvSpPr>
          <p:cNvPr id="4" name="Нижний колонтитул 3"/>
          <p:cNvSpPr>
            <a:spLocks noGrp="1"/>
          </p:cNvSpPr>
          <p:nvPr>
            <p:ph type="ftr" sz="quarter" idx="11"/>
          </p:nvPr>
        </p:nvSpPr>
        <p:spPr/>
        <p:txBody>
          <a:bodyPr/>
          <a:lstStyle/>
          <a:p>
            <a:pPr>
              <a:defRPr/>
            </a:pPr>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pPr>
              <a:defRPr/>
            </a:pPr>
            <a:fld id="{387E9A92-7967-4116-B1CD-E2C6E07C8D17}" type="slidenum">
              <a:rPr lang="ru-RU" smtClean="0"/>
              <a:pPr>
                <a:defRPr/>
              </a:pPr>
              <a:t>2</a:t>
            </a:fld>
            <a:endParaRPr lang="ru-RU"/>
          </a:p>
        </p:txBody>
      </p:sp>
    </p:spTree>
    <p:extLst>
      <p:ext uri="{BB962C8B-B14F-4D97-AF65-F5344CB8AC3E}">
        <p14:creationId xmlns:p14="http://schemas.microsoft.com/office/powerpoint/2010/main" val="1870670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9DB0EB-0BD3-4019-99EF-D31607A97298}"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20</a:t>
            </a:fld>
            <a:endParaRPr lang="ru-RU"/>
          </a:p>
        </p:txBody>
      </p:sp>
      <p:sp>
        <p:nvSpPr>
          <p:cNvPr id="5" name="Заголовок 4"/>
          <p:cNvSpPr>
            <a:spLocks noGrp="1"/>
          </p:cNvSpPr>
          <p:nvPr>
            <p:ph type="title"/>
          </p:nvPr>
        </p:nvSpPr>
        <p:spPr/>
        <p:txBody>
          <a:bodyPr/>
          <a:lstStyle/>
          <a:p>
            <a:pPr marL="0" indent="0">
              <a:buNone/>
            </a:pPr>
            <a:r>
              <a:rPr lang="en-US" dirty="0" err="1" smtClean="0"/>
              <a:t>SciVerse</a:t>
            </a:r>
            <a:r>
              <a:rPr lang="en-US" dirty="0" smtClean="0"/>
              <a:t> Hub</a:t>
            </a:r>
            <a:endParaRPr lang="ru-RU" dirty="0"/>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1379924464"/>
              </p:ext>
            </p:extLst>
          </p:nvPr>
        </p:nvGraphicFramePr>
        <p:xfrm>
          <a:off x="1143000" y="731838"/>
          <a:ext cx="6400800" cy="347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трелка вправо 7"/>
          <p:cNvSpPr/>
          <p:nvPr/>
        </p:nvSpPr>
        <p:spPr>
          <a:xfrm rot="1388590">
            <a:off x="4860032" y="2780928"/>
            <a:ext cx="720080"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лево 8"/>
          <p:cNvSpPr/>
          <p:nvPr/>
        </p:nvSpPr>
        <p:spPr>
          <a:xfrm rot="19907748">
            <a:off x="2475315" y="2960876"/>
            <a:ext cx="1097293" cy="30704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Шестиугольник 9"/>
          <p:cNvSpPr/>
          <p:nvPr/>
        </p:nvSpPr>
        <p:spPr>
          <a:xfrm>
            <a:off x="6573828" y="227482"/>
            <a:ext cx="1008112" cy="936104"/>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t>Embase</a:t>
            </a:r>
            <a:endParaRPr lang="ru-RU" sz="1000" dirty="0"/>
          </a:p>
        </p:txBody>
      </p:sp>
      <p:sp>
        <p:nvSpPr>
          <p:cNvPr id="11" name="Шестиугольник 10"/>
          <p:cNvSpPr/>
          <p:nvPr/>
        </p:nvSpPr>
        <p:spPr>
          <a:xfrm>
            <a:off x="7380312" y="836712"/>
            <a:ext cx="1008112" cy="936104"/>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t>Compendex</a:t>
            </a:r>
            <a:endParaRPr lang="ru-RU" sz="1000" dirty="0"/>
          </a:p>
        </p:txBody>
      </p:sp>
      <p:sp>
        <p:nvSpPr>
          <p:cNvPr id="12" name="Выгнутая вправо стрелка 11"/>
          <p:cNvSpPr/>
          <p:nvPr/>
        </p:nvSpPr>
        <p:spPr>
          <a:xfrm rot="5059513">
            <a:off x="6533663" y="1061417"/>
            <a:ext cx="468052" cy="209579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Выгнутая влево стрелка 12"/>
          <p:cNvSpPr/>
          <p:nvPr/>
        </p:nvSpPr>
        <p:spPr>
          <a:xfrm rot="3680903">
            <a:off x="5549950" y="-52791"/>
            <a:ext cx="496370" cy="149664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45202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4FE801-6644-4653-8924-54742B5818D4}"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21</a:t>
            </a:fld>
            <a:endParaRPr lang="ru-RU"/>
          </a:p>
        </p:txBody>
      </p:sp>
      <p:sp>
        <p:nvSpPr>
          <p:cNvPr id="5" name="Заголовок 4"/>
          <p:cNvSpPr>
            <a:spLocks noGrp="1"/>
          </p:cNvSpPr>
          <p:nvPr>
            <p:ph type="title"/>
          </p:nvPr>
        </p:nvSpPr>
        <p:spPr>
          <a:xfrm>
            <a:off x="2051720" y="5373216"/>
            <a:ext cx="6512511" cy="710952"/>
          </a:xfrm>
        </p:spPr>
        <p:txBody>
          <a:bodyPr/>
          <a:lstStyle/>
          <a:p>
            <a:pPr marL="0" indent="0">
              <a:buNone/>
            </a:pPr>
            <a:r>
              <a:rPr lang="uk-UA" sz="2000" dirty="0"/>
              <a:t>Місце українських наукових періодичних видань у міжнародній системі наукової інформації</a:t>
            </a:r>
            <a:endParaRPr lang="ru-RU" sz="2000" dirty="0"/>
          </a:p>
        </p:txBody>
      </p:sp>
      <p:sp>
        <p:nvSpPr>
          <p:cNvPr id="6" name="Объект 5"/>
          <p:cNvSpPr>
            <a:spLocks noGrp="1"/>
          </p:cNvSpPr>
          <p:nvPr>
            <p:ph sz="quarter" idx="13"/>
          </p:nvPr>
        </p:nvSpPr>
        <p:spPr>
          <a:xfrm>
            <a:off x="467544" y="404664"/>
            <a:ext cx="7992888" cy="4968552"/>
          </a:xfrm>
        </p:spPr>
        <p:txBody>
          <a:bodyPr>
            <a:normAutofit fontScale="62500" lnSpcReduction="20000"/>
          </a:bodyPr>
          <a:lstStyle/>
          <a:p>
            <a:pPr marL="45720" indent="0" algn="ctr">
              <a:buNone/>
            </a:pPr>
            <a:r>
              <a:rPr lang="uk-UA" sz="3200" b="1" dirty="0" smtClean="0"/>
              <a:t>Інформаційно-пошукова система «</a:t>
            </a:r>
            <a:r>
              <a:rPr lang="en-US" sz="3200" b="1" dirty="0" smtClean="0"/>
              <a:t>SCOPUS” (Elsevier)</a:t>
            </a:r>
            <a:endParaRPr lang="uk-UA" sz="3200" b="1" dirty="0" smtClean="0"/>
          </a:p>
          <a:p>
            <a:pPr marL="365760" lvl="1" indent="0" algn="ctr">
              <a:buNone/>
            </a:pPr>
            <a:r>
              <a:rPr lang="en-US" sz="3400" b="1" dirty="0" smtClean="0">
                <a:solidFill>
                  <a:schemeClr val="bg2">
                    <a:lumMod val="50000"/>
                  </a:schemeClr>
                </a:solidFill>
              </a:rPr>
              <a:t>http://info.scopus.com (http://www.scopus.com</a:t>
            </a:r>
            <a:r>
              <a:rPr lang="en-US" sz="3400" b="1" dirty="0" smtClean="0"/>
              <a:t>)</a:t>
            </a:r>
          </a:p>
          <a:p>
            <a:pPr>
              <a:buFont typeface="Wingdings" pitchFamily="2" charset="2"/>
              <a:buChar char="§"/>
            </a:pPr>
            <a:r>
              <a:rPr lang="ru-RU" sz="2600" dirty="0" err="1" smtClean="0"/>
              <a:t>Публ</a:t>
            </a:r>
            <a:r>
              <a:rPr lang="uk-UA" sz="2600" dirty="0" err="1" smtClean="0"/>
              <a:t>ічний</a:t>
            </a:r>
            <a:r>
              <a:rPr lang="uk-UA" sz="2600" dirty="0" smtClean="0"/>
              <a:t> доступ з </a:t>
            </a:r>
            <a:r>
              <a:rPr lang="uk-UA" sz="2600" dirty="0"/>
              <a:t>2005 р</a:t>
            </a:r>
            <a:r>
              <a:rPr lang="uk-UA" sz="2600" dirty="0" smtClean="0"/>
              <a:t>.</a:t>
            </a:r>
            <a:endParaRPr lang="uk-UA" sz="2600" dirty="0"/>
          </a:p>
          <a:p>
            <a:pPr>
              <a:buFont typeface="Wingdings" pitchFamily="2" charset="2"/>
              <a:buChar char="§"/>
            </a:pPr>
            <a:r>
              <a:rPr lang="uk-UA" sz="2600" dirty="0" smtClean="0"/>
              <a:t>Реферативно-бібліографічна </a:t>
            </a:r>
            <a:r>
              <a:rPr lang="uk-UA" sz="2600" dirty="0"/>
              <a:t>база даних, поєднує </a:t>
            </a:r>
            <a:r>
              <a:rPr lang="uk-UA" sz="2600" dirty="0" smtClean="0"/>
              <a:t>бібліографію більше ніж 19500 </a:t>
            </a:r>
            <a:r>
              <a:rPr lang="uk-UA" sz="2600" dirty="0"/>
              <a:t>періодичних видань </a:t>
            </a:r>
            <a:r>
              <a:rPr lang="uk-UA" sz="2600" dirty="0" smtClean="0"/>
              <a:t>5000 видавців, в т.ч.</a:t>
            </a:r>
          </a:p>
          <a:p>
            <a:pPr lvl="1">
              <a:buFont typeface="Wingdings" pitchFamily="2" charset="2"/>
              <a:buChar char="§"/>
            </a:pPr>
            <a:r>
              <a:rPr lang="uk-UA" sz="2600" dirty="0" smtClean="0"/>
              <a:t>18500 реферованих журналів (з них 1800 журналів </a:t>
            </a:r>
            <a:r>
              <a:rPr lang="en-US" sz="2600" dirty="0" smtClean="0"/>
              <a:t>Open Access)</a:t>
            </a:r>
            <a:r>
              <a:rPr lang="uk-UA" sz="2600" dirty="0" smtClean="0"/>
              <a:t>,</a:t>
            </a:r>
            <a:r>
              <a:rPr lang="en-US" sz="2600" dirty="0" smtClean="0"/>
              <a:t> 400 </a:t>
            </a:r>
            <a:r>
              <a:rPr lang="ru-RU" sz="2600" dirty="0" err="1" smtClean="0"/>
              <a:t>комерц</a:t>
            </a:r>
            <a:r>
              <a:rPr lang="uk-UA" sz="2600" dirty="0" err="1" smtClean="0"/>
              <a:t>ійних</a:t>
            </a:r>
            <a:r>
              <a:rPr lang="uk-UA" sz="2600" dirty="0" smtClean="0"/>
              <a:t> періодичних видань, 340 </a:t>
            </a:r>
            <a:r>
              <a:rPr lang="uk-UA" sz="2600" dirty="0" err="1" smtClean="0"/>
              <a:t>серіальних</a:t>
            </a:r>
            <a:r>
              <a:rPr lang="uk-UA" sz="2600" dirty="0" smtClean="0"/>
              <a:t> видань</a:t>
            </a:r>
          </a:p>
          <a:p>
            <a:pPr lvl="1">
              <a:buFont typeface="Wingdings" pitchFamily="2" charset="2"/>
              <a:buChar char="§"/>
            </a:pPr>
            <a:r>
              <a:rPr lang="uk-UA" sz="2600" dirty="0" smtClean="0"/>
              <a:t>49 </a:t>
            </a:r>
            <a:r>
              <a:rPr lang="uk-UA" sz="2600" dirty="0" err="1" smtClean="0"/>
              <a:t>млн.записів</a:t>
            </a:r>
            <a:r>
              <a:rPr lang="uk-UA" sz="2600" dirty="0" smtClean="0"/>
              <a:t> (26 млн. з 1996 - 78% </a:t>
            </a:r>
            <a:r>
              <a:rPr lang="uk-UA" sz="2600" dirty="0" err="1" smtClean="0"/>
              <a:t>з</a:t>
            </a:r>
            <a:r>
              <a:rPr lang="uk-UA" sz="2600" dirty="0" smtClean="0"/>
              <a:t> рефератами + 21 млн. за 1823 - 1996 + 4.9 млн. докладів з конференцій</a:t>
            </a:r>
            <a:endParaRPr lang="uk-UA" sz="2600" dirty="0"/>
          </a:p>
          <a:p>
            <a:pPr>
              <a:buFont typeface="Wingdings" pitchFamily="2" charset="2"/>
              <a:buChar char="§"/>
            </a:pPr>
            <a:r>
              <a:rPr lang="uk-UA" sz="2600" dirty="0" smtClean="0"/>
              <a:t>Універсальний тематичний спектр</a:t>
            </a:r>
            <a:endParaRPr lang="uk-UA" sz="2600" dirty="0"/>
          </a:p>
          <a:p>
            <a:pPr>
              <a:buFont typeface="Wingdings" pitchFamily="2" charset="2"/>
              <a:buChar char="§"/>
            </a:pPr>
            <a:r>
              <a:rPr lang="uk-UA" sz="2600" dirty="0" smtClean="0"/>
              <a:t>Значна </a:t>
            </a:r>
            <a:r>
              <a:rPr lang="uk-UA" sz="2600" dirty="0"/>
              <a:t>глибина ретроспекції (в середньому </a:t>
            </a:r>
            <a:r>
              <a:rPr lang="uk-UA" sz="2600" dirty="0" smtClean="0"/>
              <a:t>50 </a:t>
            </a:r>
            <a:r>
              <a:rPr lang="uk-UA" sz="2600" dirty="0"/>
              <a:t>років</a:t>
            </a:r>
            <a:r>
              <a:rPr lang="uk-UA" sz="2600" dirty="0" smtClean="0"/>
              <a:t>)</a:t>
            </a:r>
          </a:p>
          <a:p>
            <a:pPr>
              <a:buFont typeface="Wingdings" pitchFamily="2" charset="2"/>
              <a:buChar char="§"/>
            </a:pPr>
            <a:r>
              <a:rPr lang="uk-UA" sz="2600" dirty="0" smtClean="0"/>
              <a:t>Реалізований механізм індексу цитування авторів та окремих публікацій (індекс </a:t>
            </a:r>
            <a:r>
              <a:rPr lang="uk-UA" sz="2600" dirty="0" err="1" smtClean="0"/>
              <a:t>Хірша</a:t>
            </a:r>
            <a:r>
              <a:rPr lang="uk-UA" sz="2600" dirty="0" smtClean="0"/>
              <a:t>)</a:t>
            </a:r>
          </a:p>
          <a:p>
            <a:pPr>
              <a:buFont typeface="Wingdings" pitchFamily="2" charset="2"/>
              <a:buChar char="§"/>
            </a:pPr>
            <a:r>
              <a:rPr lang="uk-UA" sz="2600" dirty="0" smtClean="0"/>
              <a:t>Реалізований механізм рейтингу періодичних видань</a:t>
            </a:r>
          </a:p>
          <a:p>
            <a:pPr>
              <a:buFont typeface="Wingdings" pitchFamily="2" charset="2"/>
              <a:buChar char="§"/>
            </a:pPr>
            <a:r>
              <a:rPr lang="uk-UA" sz="2600" dirty="0" smtClean="0"/>
              <a:t>Реалізована бібліотека аналітичних процедур по авторах та журналах</a:t>
            </a:r>
          </a:p>
          <a:p>
            <a:pPr>
              <a:buFont typeface="Wingdings" pitchFamily="2" charset="2"/>
              <a:buChar char="§"/>
            </a:pPr>
            <a:r>
              <a:rPr lang="uk-UA" sz="2600" dirty="0" smtClean="0"/>
              <a:t>Включає додаткові БД «Картотека авторів», «Картотека періодичних видань», «Картотека наукових установ» </a:t>
            </a:r>
            <a:endParaRPr lang="en-US" sz="2300" dirty="0" smtClean="0"/>
          </a:p>
        </p:txBody>
      </p:sp>
    </p:spTree>
    <p:extLst>
      <p:ext uri="{BB962C8B-B14F-4D97-AF65-F5344CB8AC3E}">
        <p14:creationId xmlns:p14="http://schemas.microsoft.com/office/powerpoint/2010/main" val="3858326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846BED-80FF-4CC4-AB2E-909758A4B278}"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22</a:t>
            </a:fld>
            <a:endParaRPr lang="ru-RU"/>
          </a:p>
        </p:txBody>
      </p:sp>
      <p:sp>
        <p:nvSpPr>
          <p:cNvPr id="5" name="Заголовок 4"/>
          <p:cNvSpPr>
            <a:spLocks noGrp="1"/>
          </p:cNvSpPr>
          <p:nvPr>
            <p:ph type="title"/>
          </p:nvPr>
        </p:nvSpPr>
        <p:spPr>
          <a:xfrm>
            <a:off x="1835696" y="5373216"/>
            <a:ext cx="6512511" cy="710952"/>
          </a:xfrm>
        </p:spPr>
        <p:txBody>
          <a:bodyPr/>
          <a:lstStyle/>
          <a:p>
            <a:pPr marL="0" indent="0">
              <a:buNone/>
            </a:pPr>
            <a:r>
              <a:rPr lang="en-US" dirty="0" smtClean="0"/>
              <a:t>SCOPUS</a:t>
            </a:r>
            <a:endParaRPr lang="ru-RU" dirty="0"/>
          </a:p>
        </p:txBody>
      </p:sp>
      <p:sp>
        <p:nvSpPr>
          <p:cNvPr id="6" name="Объект 5"/>
          <p:cNvSpPr>
            <a:spLocks noGrp="1"/>
          </p:cNvSpPr>
          <p:nvPr>
            <p:ph sz="quarter" idx="13"/>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87" y="548680"/>
            <a:ext cx="7632848" cy="464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Выноска 1 6"/>
          <p:cNvSpPr/>
          <p:nvPr/>
        </p:nvSpPr>
        <p:spPr>
          <a:xfrm>
            <a:off x="4355976" y="4149080"/>
            <a:ext cx="1440160" cy="522058"/>
          </a:xfrm>
          <a:prstGeom prst="borderCallout1">
            <a:avLst>
              <a:gd name="adj1" fmla="val 18750"/>
              <a:gd name="adj2" fmla="val -8333"/>
              <a:gd name="adj3" fmla="val -466266"/>
              <a:gd name="adj4" fmla="val -22467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n>
                  <a:solidFill>
                    <a:schemeClr val="accent6">
                      <a:lumMod val="75000"/>
                    </a:schemeClr>
                  </a:solidFill>
                </a:ln>
              </a:rPr>
              <a:t>Публ</a:t>
            </a:r>
            <a:r>
              <a:rPr lang="uk-UA" dirty="0" err="1" smtClean="0">
                <a:ln>
                  <a:solidFill>
                    <a:schemeClr val="accent6">
                      <a:lumMod val="75000"/>
                    </a:schemeClr>
                  </a:solidFill>
                </a:ln>
              </a:rPr>
              <a:t>ікації</a:t>
            </a:r>
            <a:endParaRPr lang="ru-RU" dirty="0">
              <a:ln>
                <a:solidFill>
                  <a:schemeClr val="accent6">
                    <a:lumMod val="75000"/>
                  </a:schemeClr>
                </a:solidFill>
              </a:ln>
            </a:endParaRPr>
          </a:p>
        </p:txBody>
      </p:sp>
      <p:sp>
        <p:nvSpPr>
          <p:cNvPr id="9" name="Выноска 1 8"/>
          <p:cNvSpPr/>
          <p:nvPr/>
        </p:nvSpPr>
        <p:spPr>
          <a:xfrm>
            <a:off x="5940152" y="3888051"/>
            <a:ext cx="1440160" cy="522058"/>
          </a:xfrm>
          <a:prstGeom prst="borderCallout1">
            <a:avLst>
              <a:gd name="adj1" fmla="val 18750"/>
              <a:gd name="adj2" fmla="val -8333"/>
              <a:gd name="adj3" fmla="val -412959"/>
              <a:gd name="adj4" fmla="val -27505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chemeClr val="accent6">
                      <a:lumMod val="75000"/>
                    </a:schemeClr>
                  </a:solidFill>
                </a:ln>
              </a:rPr>
              <a:t>Автор</a:t>
            </a:r>
            <a:endParaRPr lang="ru-RU" dirty="0">
              <a:ln>
                <a:solidFill>
                  <a:schemeClr val="accent6">
                    <a:lumMod val="75000"/>
                  </a:schemeClr>
                </a:solidFill>
              </a:ln>
            </a:endParaRPr>
          </a:p>
        </p:txBody>
      </p:sp>
      <p:sp>
        <p:nvSpPr>
          <p:cNvPr id="10" name="Выноска 1 9"/>
          <p:cNvSpPr/>
          <p:nvPr/>
        </p:nvSpPr>
        <p:spPr>
          <a:xfrm>
            <a:off x="6660232" y="3212976"/>
            <a:ext cx="1440160" cy="522058"/>
          </a:xfrm>
          <a:prstGeom prst="borderCallout1">
            <a:avLst>
              <a:gd name="adj1" fmla="val 18750"/>
              <a:gd name="adj2" fmla="val -8333"/>
              <a:gd name="adj3" fmla="val -285402"/>
              <a:gd name="adj4" fmla="val -28126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n>
                  <a:solidFill>
                    <a:schemeClr val="accent6">
                      <a:lumMod val="75000"/>
                    </a:schemeClr>
                  </a:solidFill>
                </a:ln>
              </a:rPr>
              <a:t>Організація</a:t>
            </a:r>
            <a:endParaRPr lang="ru-RU" dirty="0">
              <a:ln>
                <a:solidFill>
                  <a:schemeClr val="accent6">
                    <a:lumMod val="75000"/>
                  </a:schemeClr>
                </a:solidFill>
              </a:ln>
            </a:endParaRPr>
          </a:p>
        </p:txBody>
      </p:sp>
      <p:sp>
        <p:nvSpPr>
          <p:cNvPr id="11" name="Выноска 1 10"/>
          <p:cNvSpPr/>
          <p:nvPr/>
        </p:nvSpPr>
        <p:spPr>
          <a:xfrm>
            <a:off x="7236296" y="2420888"/>
            <a:ext cx="1440160" cy="522058"/>
          </a:xfrm>
          <a:prstGeom prst="borderCallout1">
            <a:avLst>
              <a:gd name="adj1" fmla="val 18750"/>
              <a:gd name="adj2" fmla="val -8333"/>
              <a:gd name="adj3" fmla="val -119768"/>
              <a:gd name="adj4" fmla="val -27160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ln>
                  <a:solidFill>
                    <a:schemeClr val="accent6">
                      <a:lumMod val="75000"/>
                    </a:schemeClr>
                  </a:solidFill>
                </a:ln>
                <a:solidFill>
                  <a:schemeClr val="bg1"/>
                </a:solidFill>
              </a:rPr>
              <a:t>Експертний рівень пошуку</a:t>
            </a:r>
            <a:endParaRPr lang="ru-RU" sz="1400" dirty="0">
              <a:ln>
                <a:solidFill>
                  <a:schemeClr val="accent6">
                    <a:lumMod val="75000"/>
                  </a:schemeClr>
                </a:solidFill>
              </a:ln>
              <a:solidFill>
                <a:schemeClr val="bg1"/>
              </a:solidFill>
            </a:endParaRPr>
          </a:p>
        </p:txBody>
      </p:sp>
    </p:spTree>
    <p:extLst>
      <p:ext uri="{BB962C8B-B14F-4D97-AF65-F5344CB8AC3E}">
        <p14:creationId xmlns:p14="http://schemas.microsoft.com/office/powerpoint/2010/main" val="1483589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5"/>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8" name="Номер слайда 6"/>
          <p:cNvSpPr>
            <a:spLocks noGrp="1"/>
          </p:cNvSpPr>
          <p:nvPr>
            <p:ph type="sldNum" sz="quarter" idx="12"/>
          </p:nvPr>
        </p:nvSpPr>
        <p:spPr/>
        <p:txBody>
          <a:bodyPr/>
          <a:lstStyle/>
          <a:p>
            <a:fld id="{FD9AE50C-E483-47CF-83D1-FC326EE0D552}" type="slidenum">
              <a:rPr lang="en-US" altLang="ru-RU"/>
              <a:pPr/>
              <a:t>23</a:t>
            </a:fld>
            <a:endParaRPr lang="en-US" altLang="ru-RU"/>
          </a:p>
        </p:txBody>
      </p:sp>
      <p:sp>
        <p:nvSpPr>
          <p:cNvPr id="3074" name="Rectangle 2"/>
          <p:cNvSpPr>
            <a:spLocks noGrp="1" noChangeArrowheads="1"/>
          </p:cNvSpPr>
          <p:nvPr>
            <p:ph type="title"/>
          </p:nvPr>
        </p:nvSpPr>
        <p:spPr/>
        <p:txBody>
          <a:bodyPr/>
          <a:lstStyle/>
          <a:p>
            <a:r>
              <a:rPr lang="uk-UA" altLang="ru-RU" sz="4000"/>
              <a:t>Системи рейтингу наукових журналів</a:t>
            </a:r>
            <a:endParaRPr lang="en-US" altLang="ru-RU" sz="4000"/>
          </a:p>
        </p:txBody>
      </p:sp>
      <p:sp>
        <p:nvSpPr>
          <p:cNvPr id="3075" name="Rectangle 3"/>
          <p:cNvSpPr>
            <a:spLocks noGrp="1" noChangeArrowheads="1"/>
          </p:cNvSpPr>
          <p:nvPr>
            <p:ph type="body" sz="half" idx="4294967295"/>
          </p:nvPr>
        </p:nvSpPr>
        <p:spPr>
          <a:xfrm>
            <a:off x="457200" y="1600200"/>
            <a:ext cx="4114800" cy="3810000"/>
          </a:xfrm>
          <a:prstGeom prst="rect">
            <a:avLst/>
          </a:prstGeom>
        </p:spPr>
        <p:txBody>
          <a:bodyPr/>
          <a:lstStyle/>
          <a:p>
            <a:r>
              <a:rPr lang="en-US" altLang="ru-RU" b="1" i="1" u="sng" dirty="0"/>
              <a:t>WEB of Science</a:t>
            </a:r>
            <a:endParaRPr lang="uk-UA" altLang="ru-RU" b="1" i="1" u="sng" dirty="0"/>
          </a:p>
          <a:p>
            <a:r>
              <a:rPr lang="uk-UA" altLang="ru-RU" dirty="0" err="1"/>
              <a:t>Імпакт-фактор</a:t>
            </a:r>
            <a:r>
              <a:rPr lang="uk-UA" altLang="ru-RU" dirty="0"/>
              <a:t> (</a:t>
            </a:r>
            <a:r>
              <a:rPr lang="en-US" altLang="ru-RU" dirty="0"/>
              <a:t>Journal Citation Reports</a:t>
            </a:r>
            <a:r>
              <a:rPr lang="uk-UA" altLang="ru-RU" dirty="0"/>
              <a:t> </a:t>
            </a:r>
            <a:r>
              <a:rPr lang="en-US" altLang="ru-RU" dirty="0"/>
              <a:t>by Thomson Reuters)</a:t>
            </a:r>
          </a:p>
          <a:p>
            <a:r>
              <a:rPr lang="ru-RU" altLang="ru-RU" dirty="0" err="1"/>
              <a:t>Алгор</a:t>
            </a:r>
            <a:r>
              <a:rPr lang="uk-UA" altLang="ru-RU" dirty="0" err="1"/>
              <a:t>итм</a:t>
            </a:r>
            <a:r>
              <a:rPr lang="uk-UA" altLang="ru-RU" dirty="0"/>
              <a:t> закритий від незалежної перевірки</a:t>
            </a:r>
            <a:endParaRPr lang="en-US" altLang="ru-RU" dirty="0"/>
          </a:p>
          <a:p>
            <a:endParaRPr lang="en-US" altLang="ru-RU" dirty="0"/>
          </a:p>
          <a:p>
            <a:endParaRPr lang="en-US" altLang="ru-RU" dirty="0"/>
          </a:p>
          <a:p>
            <a:endParaRPr lang="en-US" altLang="ru-RU" dirty="0"/>
          </a:p>
        </p:txBody>
      </p:sp>
      <p:sp>
        <p:nvSpPr>
          <p:cNvPr id="3076" name="Rectangle 4"/>
          <p:cNvSpPr>
            <a:spLocks noGrp="1" noChangeArrowheads="1"/>
          </p:cNvSpPr>
          <p:nvPr>
            <p:ph type="body" sz="half" idx="4294967295"/>
          </p:nvPr>
        </p:nvSpPr>
        <p:spPr>
          <a:xfrm>
            <a:off x="4648200" y="1600200"/>
            <a:ext cx="3962400" cy="3810000"/>
          </a:xfrm>
          <a:prstGeom prst="rect">
            <a:avLst/>
          </a:prstGeom>
        </p:spPr>
        <p:txBody>
          <a:bodyPr/>
          <a:lstStyle/>
          <a:p>
            <a:r>
              <a:rPr lang="en-US" altLang="ru-RU" b="1" i="1" u="sng" dirty="0"/>
              <a:t>SCOPUS</a:t>
            </a:r>
            <a:endParaRPr lang="uk-UA" altLang="ru-RU" b="1" i="1" u="sng" dirty="0"/>
          </a:p>
          <a:p>
            <a:r>
              <a:rPr lang="en-US" altLang="ru-RU" dirty="0"/>
              <a:t>SJR (SCIMAGO- Project)</a:t>
            </a:r>
          </a:p>
          <a:p>
            <a:r>
              <a:rPr lang="uk-UA" altLang="ru-RU" dirty="0"/>
              <a:t>Індекс </a:t>
            </a:r>
            <a:r>
              <a:rPr lang="uk-UA" altLang="ru-RU" dirty="0" err="1"/>
              <a:t>Хірша</a:t>
            </a:r>
            <a:endParaRPr lang="uk-UA" altLang="ru-RU" dirty="0"/>
          </a:p>
          <a:p>
            <a:r>
              <a:rPr lang="uk-UA" altLang="ru-RU" dirty="0"/>
              <a:t>Алгоритм є відкритий, показники вільні до розповсюдження</a:t>
            </a:r>
            <a:endParaRPr lang="en-US" altLang="ru-RU" dirty="0"/>
          </a:p>
        </p:txBody>
      </p:sp>
      <p:sp>
        <p:nvSpPr>
          <p:cNvPr id="3077" name="Text Box 5"/>
          <p:cNvSpPr txBox="1">
            <a:spLocks noChangeArrowheads="1"/>
          </p:cNvSpPr>
          <p:nvPr/>
        </p:nvSpPr>
        <p:spPr bwMode="auto">
          <a:xfrm>
            <a:off x="212725" y="5410200"/>
            <a:ext cx="89312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buFontTx/>
              <a:buAutoNum type="arabicPeriod"/>
            </a:pPr>
            <a:r>
              <a:rPr lang="uk-UA" altLang="ru-RU">
                <a:solidFill>
                  <a:srgbClr val="FF3300"/>
                </a:solidFill>
              </a:rPr>
              <a:t>Рейтингові оцінки є адекватиними тільки в рамках одного предметного сектора</a:t>
            </a:r>
          </a:p>
          <a:p>
            <a:pPr>
              <a:buFontTx/>
              <a:buAutoNum type="arabicPeriod"/>
            </a:pPr>
            <a:r>
              <a:rPr lang="uk-UA" altLang="ru-RU">
                <a:solidFill>
                  <a:srgbClr val="FF3300"/>
                </a:solidFill>
              </a:rPr>
              <a:t>Рейтингові оцінки журналу не пов</a:t>
            </a:r>
            <a:r>
              <a:rPr lang="en-US" altLang="ru-RU">
                <a:solidFill>
                  <a:srgbClr val="FF3300"/>
                </a:solidFill>
              </a:rPr>
              <a:t>’</a:t>
            </a:r>
            <a:r>
              <a:rPr lang="ru-RU" altLang="ru-RU">
                <a:solidFill>
                  <a:srgbClr val="FF3300"/>
                </a:solidFill>
              </a:rPr>
              <a:t>язан</a:t>
            </a:r>
            <a:r>
              <a:rPr lang="uk-UA" altLang="ru-RU">
                <a:solidFill>
                  <a:srgbClr val="FF3300"/>
                </a:solidFill>
              </a:rPr>
              <a:t>і з показниками цитувань окремих авторів</a:t>
            </a:r>
            <a:endParaRPr lang="en-US" altLang="ru-RU">
              <a:solidFill>
                <a:srgbClr val="FF3300"/>
              </a:solidFill>
            </a:endParaRPr>
          </a:p>
        </p:txBody>
      </p:sp>
      <p:sp>
        <p:nvSpPr>
          <p:cNvPr id="2" name="Дата 1"/>
          <p:cNvSpPr>
            <a:spLocks noGrp="1"/>
          </p:cNvSpPr>
          <p:nvPr>
            <p:ph type="dt" sz="half" idx="10"/>
          </p:nvPr>
        </p:nvSpPr>
        <p:spPr/>
        <p:txBody>
          <a:bodyPr/>
          <a:lstStyle/>
          <a:p>
            <a:fld id="{07DC3578-1ECA-4B9B-811D-9CA77F9F14E0}" type="datetime1">
              <a:rPr lang="ru-RU" smtClean="0"/>
              <a:t>20.11.2013</a:t>
            </a:fld>
            <a:endParaRPr lang="ru-RU"/>
          </a:p>
        </p:txBody>
      </p:sp>
    </p:spTree>
    <p:extLst>
      <p:ext uri="{BB962C8B-B14F-4D97-AF65-F5344CB8AC3E}">
        <p14:creationId xmlns:p14="http://schemas.microsoft.com/office/powerpoint/2010/main" val="1516980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Нижний колонтитул 2"/>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53" name="Номер слайда 3"/>
          <p:cNvSpPr>
            <a:spLocks noGrp="1"/>
          </p:cNvSpPr>
          <p:nvPr>
            <p:ph type="sldNum" sz="quarter" idx="12"/>
          </p:nvPr>
        </p:nvSpPr>
        <p:spPr/>
        <p:txBody>
          <a:bodyPr/>
          <a:lstStyle/>
          <a:p>
            <a:fld id="{EBCBF376-CCF5-4D80-A5E8-33569BE58073}" type="slidenum">
              <a:rPr lang="en-US" altLang="ru-RU"/>
              <a:pPr/>
              <a:t>24</a:t>
            </a:fld>
            <a:endParaRPr lang="en-US" altLang="ru-RU"/>
          </a:p>
        </p:txBody>
      </p:sp>
      <p:sp>
        <p:nvSpPr>
          <p:cNvPr id="76802" name="Text Box 2"/>
          <p:cNvSpPr txBox="1">
            <a:spLocks noChangeArrowheads="1"/>
          </p:cNvSpPr>
          <p:nvPr/>
        </p:nvSpPr>
        <p:spPr bwMode="auto">
          <a:xfrm>
            <a:off x="4800600" y="152400"/>
            <a:ext cx="3505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1200">
                <a:solidFill>
                  <a:schemeClr val="bg1"/>
                </a:solidFill>
              </a:rPr>
              <a:t>T H O M S O N   S C I E N T I F I C</a:t>
            </a:r>
          </a:p>
        </p:txBody>
      </p:sp>
      <p:grpSp>
        <p:nvGrpSpPr>
          <p:cNvPr id="76803" name="Group 3"/>
          <p:cNvGrpSpPr>
            <a:grpSpLocks/>
          </p:cNvGrpSpPr>
          <p:nvPr/>
        </p:nvGrpSpPr>
        <p:grpSpPr bwMode="auto">
          <a:xfrm>
            <a:off x="685800" y="1143000"/>
            <a:ext cx="7162800" cy="1524000"/>
            <a:chOff x="480" y="1248"/>
            <a:chExt cx="5184" cy="1104"/>
          </a:xfrm>
        </p:grpSpPr>
        <p:sp>
          <p:nvSpPr>
            <p:cNvPr id="76804" name="Rectangle 4"/>
            <p:cNvSpPr>
              <a:spLocks noChangeArrowheads="1"/>
            </p:cNvSpPr>
            <p:nvPr/>
          </p:nvSpPr>
          <p:spPr bwMode="auto">
            <a:xfrm>
              <a:off x="480" y="1248"/>
              <a:ext cx="1728" cy="11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6805" name="Rectangle 5"/>
            <p:cNvSpPr>
              <a:spLocks noChangeArrowheads="1"/>
            </p:cNvSpPr>
            <p:nvPr/>
          </p:nvSpPr>
          <p:spPr bwMode="auto">
            <a:xfrm>
              <a:off x="2208" y="1248"/>
              <a:ext cx="1728" cy="11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6806" name="Rectangle 6"/>
            <p:cNvSpPr>
              <a:spLocks noChangeArrowheads="1"/>
            </p:cNvSpPr>
            <p:nvPr/>
          </p:nvSpPr>
          <p:spPr bwMode="auto">
            <a:xfrm>
              <a:off x="3936" y="1248"/>
              <a:ext cx="1728" cy="11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aphicFrame>
        <p:nvGraphicFramePr>
          <p:cNvPr id="76807" name="Object 7"/>
          <p:cNvGraphicFramePr>
            <a:graphicFrameLocks noChangeAspect="1"/>
          </p:cNvGraphicFramePr>
          <p:nvPr/>
        </p:nvGraphicFramePr>
        <p:xfrm>
          <a:off x="1981200" y="1524000"/>
          <a:ext cx="712788" cy="838200"/>
        </p:xfrm>
        <a:graphic>
          <a:graphicData uri="http://schemas.openxmlformats.org/presentationml/2006/ole">
            <mc:AlternateContent xmlns:mc="http://schemas.openxmlformats.org/markup-compatibility/2006">
              <mc:Choice xmlns:v="urn:schemas-microsoft-com:vml" Requires="v">
                <p:oleObj spid="_x0000_s35862" name="VISIO" r:id="rId4" imgW="2062800" imgH="2423520" progId="Visio.Drawing.6">
                  <p:embed/>
                </p:oleObj>
              </mc:Choice>
              <mc:Fallback>
                <p:oleObj name="VISIO" r:id="rId4" imgW="2062800" imgH="242352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524000"/>
                        <a:ext cx="7127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8" name="Text Box 8"/>
          <p:cNvSpPr txBox="1">
            <a:spLocks noChangeArrowheads="1"/>
          </p:cNvSpPr>
          <p:nvPr/>
        </p:nvSpPr>
        <p:spPr bwMode="auto">
          <a:xfrm>
            <a:off x="1295400" y="11430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ru-RU" b="1"/>
              <a:t>2003</a:t>
            </a:r>
          </a:p>
        </p:txBody>
      </p:sp>
      <p:sp>
        <p:nvSpPr>
          <p:cNvPr id="76809" name="Text Box 9"/>
          <p:cNvSpPr txBox="1">
            <a:spLocks noChangeArrowheads="1"/>
          </p:cNvSpPr>
          <p:nvPr/>
        </p:nvSpPr>
        <p:spPr bwMode="auto">
          <a:xfrm>
            <a:off x="3810000" y="11430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ru-RU" b="1"/>
              <a:t>2002</a:t>
            </a:r>
          </a:p>
        </p:txBody>
      </p:sp>
      <p:sp>
        <p:nvSpPr>
          <p:cNvPr id="76810" name="Text Box 10"/>
          <p:cNvSpPr txBox="1">
            <a:spLocks noChangeArrowheads="1"/>
          </p:cNvSpPr>
          <p:nvPr/>
        </p:nvSpPr>
        <p:spPr bwMode="auto">
          <a:xfrm>
            <a:off x="6172200" y="11430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ru-RU" b="1"/>
              <a:t>2001</a:t>
            </a:r>
          </a:p>
        </p:txBody>
      </p:sp>
      <p:sp>
        <p:nvSpPr>
          <p:cNvPr id="76811" name="Text Box 11"/>
          <p:cNvSpPr txBox="1">
            <a:spLocks noChangeArrowheads="1"/>
          </p:cNvSpPr>
          <p:nvPr/>
        </p:nvSpPr>
        <p:spPr bwMode="auto">
          <a:xfrm>
            <a:off x="2286000" y="6858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b="1">
                <a:solidFill>
                  <a:srgbClr val="6666FF"/>
                </a:solidFill>
              </a:rPr>
              <a:t>Immediacy Index</a:t>
            </a:r>
          </a:p>
        </p:txBody>
      </p:sp>
      <p:sp>
        <p:nvSpPr>
          <p:cNvPr id="76812" name="Text Box 12"/>
          <p:cNvSpPr txBox="1">
            <a:spLocks noChangeArrowheads="1"/>
          </p:cNvSpPr>
          <p:nvPr/>
        </p:nvSpPr>
        <p:spPr bwMode="auto">
          <a:xfrm>
            <a:off x="2895600" y="32004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ru-RU" b="1">
                <a:solidFill>
                  <a:srgbClr val="FF0000"/>
                </a:solidFill>
              </a:rPr>
              <a:t>Impact Factor</a:t>
            </a:r>
            <a:endParaRPr lang="en-US" altLang="ru-RU">
              <a:solidFill>
                <a:srgbClr val="FF0000"/>
              </a:solidFill>
            </a:endParaRPr>
          </a:p>
        </p:txBody>
      </p:sp>
      <p:sp>
        <p:nvSpPr>
          <p:cNvPr id="76813" name="Line 13"/>
          <p:cNvSpPr>
            <a:spLocks noChangeShapeType="1"/>
          </p:cNvSpPr>
          <p:nvPr/>
        </p:nvSpPr>
        <p:spPr bwMode="auto">
          <a:xfrm>
            <a:off x="7848600" y="11430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6814" name="Line 14"/>
          <p:cNvSpPr>
            <a:spLocks noChangeShapeType="1"/>
          </p:cNvSpPr>
          <p:nvPr/>
        </p:nvSpPr>
        <p:spPr bwMode="auto">
          <a:xfrm>
            <a:off x="7848600" y="26670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76815" name="Group 15"/>
          <p:cNvGrpSpPr>
            <a:grpSpLocks/>
          </p:cNvGrpSpPr>
          <p:nvPr/>
        </p:nvGrpSpPr>
        <p:grpSpPr bwMode="auto">
          <a:xfrm>
            <a:off x="8839200" y="1143000"/>
            <a:ext cx="152400" cy="1524000"/>
            <a:chOff x="5136" y="624"/>
            <a:chExt cx="96" cy="960"/>
          </a:xfrm>
        </p:grpSpPr>
        <p:sp>
          <p:nvSpPr>
            <p:cNvPr id="76816" name="Line 16"/>
            <p:cNvSpPr>
              <a:spLocks noChangeShapeType="1"/>
            </p:cNvSpPr>
            <p:nvPr/>
          </p:nvSpPr>
          <p:spPr bwMode="auto">
            <a:xfrm flipH="1">
              <a:off x="5136" y="624"/>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76817" name="Group 17"/>
            <p:cNvGrpSpPr>
              <a:grpSpLocks/>
            </p:cNvGrpSpPr>
            <p:nvPr/>
          </p:nvGrpSpPr>
          <p:grpSpPr bwMode="auto">
            <a:xfrm>
              <a:off x="5136" y="720"/>
              <a:ext cx="96" cy="192"/>
              <a:chOff x="5136" y="720"/>
              <a:chExt cx="96" cy="192"/>
            </a:xfrm>
          </p:grpSpPr>
          <p:sp>
            <p:nvSpPr>
              <p:cNvPr id="76818" name="Line 18"/>
              <p:cNvSpPr>
                <a:spLocks noChangeShapeType="1"/>
              </p:cNvSpPr>
              <p:nvPr/>
            </p:nvSpPr>
            <p:spPr bwMode="auto">
              <a:xfrm>
                <a:off x="5136" y="7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6819" name="Line 19"/>
              <p:cNvSpPr>
                <a:spLocks noChangeShapeType="1"/>
              </p:cNvSpPr>
              <p:nvPr/>
            </p:nvSpPr>
            <p:spPr bwMode="auto">
              <a:xfrm flipH="1">
                <a:off x="5136" y="81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76820" name="Group 20"/>
            <p:cNvGrpSpPr>
              <a:grpSpLocks/>
            </p:cNvGrpSpPr>
            <p:nvPr/>
          </p:nvGrpSpPr>
          <p:grpSpPr bwMode="auto">
            <a:xfrm>
              <a:off x="5136" y="1104"/>
              <a:ext cx="96" cy="192"/>
              <a:chOff x="5184" y="1104"/>
              <a:chExt cx="96" cy="192"/>
            </a:xfrm>
          </p:grpSpPr>
          <p:sp>
            <p:nvSpPr>
              <p:cNvPr id="76821" name="Line 21"/>
              <p:cNvSpPr>
                <a:spLocks noChangeShapeType="1"/>
              </p:cNvSpPr>
              <p:nvPr/>
            </p:nvSpPr>
            <p:spPr bwMode="auto">
              <a:xfrm flipH="1" flipV="1">
                <a:off x="5184" y="1104"/>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6822" name="Line 22"/>
              <p:cNvSpPr>
                <a:spLocks noChangeShapeType="1"/>
              </p:cNvSpPr>
              <p:nvPr/>
            </p:nvSpPr>
            <p:spPr bwMode="auto">
              <a:xfrm flipV="1">
                <a:off x="5184" y="120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76823" name="Group 23"/>
            <p:cNvGrpSpPr>
              <a:grpSpLocks/>
            </p:cNvGrpSpPr>
            <p:nvPr/>
          </p:nvGrpSpPr>
          <p:grpSpPr bwMode="auto">
            <a:xfrm>
              <a:off x="5136" y="912"/>
              <a:ext cx="96" cy="192"/>
              <a:chOff x="5184" y="1104"/>
              <a:chExt cx="96" cy="192"/>
            </a:xfrm>
          </p:grpSpPr>
          <p:sp>
            <p:nvSpPr>
              <p:cNvPr id="76824" name="Line 24"/>
              <p:cNvSpPr>
                <a:spLocks noChangeShapeType="1"/>
              </p:cNvSpPr>
              <p:nvPr/>
            </p:nvSpPr>
            <p:spPr bwMode="auto">
              <a:xfrm flipH="1" flipV="1">
                <a:off x="5184" y="1104"/>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6825" name="Line 25"/>
              <p:cNvSpPr>
                <a:spLocks noChangeShapeType="1"/>
              </p:cNvSpPr>
              <p:nvPr/>
            </p:nvSpPr>
            <p:spPr bwMode="auto">
              <a:xfrm flipV="1">
                <a:off x="5184" y="120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76826" name="Group 26"/>
            <p:cNvGrpSpPr>
              <a:grpSpLocks/>
            </p:cNvGrpSpPr>
            <p:nvPr/>
          </p:nvGrpSpPr>
          <p:grpSpPr bwMode="auto">
            <a:xfrm>
              <a:off x="5136" y="1296"/>
              <a:ext cx="96" cy="192"/>
              <a:chOff x="5184" y="1104"/>
              <a:chExt cx="96" cy="192"/>
            </a:xfrm>
          </p:grpSpPr>
          <p:sp>
            <p:nvSpPr>
              <p:cNvPr id="76827" name="Line 27"/>
              <p:cNvSpPr>
                <a:spLocks noChangeShapeType="1"/>
              </p:cNvSpPr>
              <p:nvPr/>
            </p:nvSpPr>
            <p:spPr bwMode="auto">
              <a:xfrm flipH="1" flipV="1">
                <a:off x="5184" y="1104"/>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6828" name="Line 28"/>
              <p:cNvSpPr>
                <a:spLocks noChangeShapeType="1"/>
              </p:cNvSpPr>
              <p:nvPr/>
            </p:nvSpPr>
            <p:spPr bwMode="auto">
              <a:xfrm flipV="1">
                <a:off x="5184" y="120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76829" name="Line 29"/>
            <p:cNvSpPr>
              <a:spLocks noChangeShapeType="1"/>
            </p:cNvSpPr>
            <p:nvPr/>
          </p:nvSpPr>
          <p:spPr bwMode="auto">
            <a:xfrm>
              <a:off x="5136" y="148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76830" name="Text Box 30"/>
          <p:cNvSpPr txBox="1">
            <a:spLocks noChangeArrowheads="1"/>
          </p:cNvSpPr>
          <p:nvPr/>
        </p:nvSpPr>
        <p:spPr bwMode="auto">
          <a:xfrm>
            <a:off x="7924800" y="1524000"/>
            <a:ext cx="838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1200" b="1"/>
              <a:t>All Previous Years</a:t>
            </a:r>
          </a:p>
        </p:txBody>
      </p:sp>
      <p:pic>
        <p:nvPicPr>
          <p:cNvPr id="76831"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600200"/>
            <a:ext cx="5905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6832"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1600200"/>
            <a:ext cx="5905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6833"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650" y="1600200"/>
            <a:ext cx="590550"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76834" name="AutoShape 34"/>
          <p:cNvCxnSpPr>
            <a:cxnSpLocks noChangeShapeType="1"/>
          </p:cNvCxnSpPr>
          <p:nvPr/>
        </p:nvCxnSpPr>
        <p:spPr bwMode="auto">
          <a:xfrm rot="5400000" flipV="1">
            <a:off x="1683544" y="983456"/>
            <a:ext cx="152400" cy="1081088"/>
          </a:xfrm>
          <a:prstGeom prst="curvedConnector3">
            <a:avLst>
              <a:gd name="adj1" fmla="val -586463"/>
            </a:avLst>
          </a:prstGeom>
          <a:noFill/>
          <a:ln w="1016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835" name="AutoShape 35"/>
          <p:cNvCxnSpPr>
            <a:cxnSpLocks noChangeShapeType="1"/>
            <a:stCxn id="76831" idx="2"/>
            <a:endCxn id="76832" idx="2"/>
          </p:cNvCxnSpPr>
          <p:nvPr/>
        </p:nvCxnSpPr>
        <p:spPr bwMode="auto">
          <a:xfrm rot="16200000" flipH="1">
            <a:off x="2770981" y="724694"/>
            <a:ext cx="1588" cy="3124200"/>
          </a:xfrm>
          <a:prstGeom prst="curvedConnector3">
            <a:avLst>
              <a:gd name="adj1" fmla="val 58400000"/>
            </a:avLst>
          </a:prstGeom>
          <a:noFill/>
          <a:ln w="1016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836" name="AutoShape 36"/>
          <p:cNvCxnSpPr>
            <a:cxnSpLocks noChangeShapeType="1"/>
            <a:stCxn id="76831" idx="2"/>
            <a:endCxn id="76833" idx="2"/>
          </p:cNvCxnSpPr>
          <p:nvPr/>
        </p:nvCxnSpPr>
        <p:spPr bwMode="auto">
          <a:xfrm rot="16200000" flipH="1">
            <a:off x="3923506" y="-427831"/>
            <a:ext cx="1588" cy="5429250"/>
          </a:xfrm>
          <a:prstGeom prst="curvedConnector3">
            <a:avLst>
              <a:gd name="adj1" fmla="val 85600000"/>
            </a:avLst>
          </a:prstGeom>
          <a:noFill/>
          <a:ln w="1016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837" name="AutoShape 37"/>
          <p:cNvCxnSpPr>
            <a:cxnSpLocks noChangeShapeType="1"/>
            <a:stCxn id="76831" idx="2"/>
            <a:endCxn id="76830" idx="2"/>
          </p:cNvCxnSpPr>
          <p:nvPr/>
        </p:nvCxnSpPr>
        <p:spPr bwMode="auto">
          <a:xfrm rot="5400000" flipH="1" flipV="1">
            <a:off x="4715669" y="-1342231"/>
            <a:ext cx="122237" cy="7134225"/>
          </a:xfrm>
          <a:prstGeom prst="curvedConnector3">
            <a:avLst>
              <a:gd name="adj1" fmla="val -1580523"/>
            </a:avLst>
          </a:prstGeom>
          <a:noFill/>
          <a:ln w="762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838" name="Text Box 38"/>
          <p:cNvSpPr txBox="1">
            <a:spLocks noChangeArrowheads="1"/>
          </p:cNvSpPr>
          <p:nvPr/>
        </p:nvSpPr>
        <p:spPr bwMode="auto">
          <a:xfrm>
            <a:off x="7086600" y="37338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b="1"/>
              <a:t>Cited ½ LIfe</a:t>
            </a:r>
          </a:p>
        </p:txBody>
      </p:sp>
      <p:grpSp>
        <p:nvGrpSpPr>
          <p:cNvPr id="76839" name="Group 39"/>
          <p:cNvGrpSpPr>
            <a:grpSpLocks/>
          </p:cNvGrpSpPr>
          <p:nvPr/>
        </p:nvGrpSpPr>
        <p:grpSpPr bwMode="auto">
          <a:xfrm>
            <a:off x="609600" y="3900488"/>
            <a:ext cx="5562600" cy="2195512"/>
            <a:chOff x="384" y="2457"/>
            <a:chExt cx="3504" cy="1383"/>
          </a:xfrm>
        </p:grpSpPr>
        <p:graphicFrame>
          <p:nvGraphicFramePr>
            <p:cNvPr id="76840" name="Object 40"/>
            <p:cNvGraphicFramePr>
              <a:graphicFrameLocks noChangeAspect="1"/>
            </p:cNvGraphicFramePr>
            <p:nvPr/>
          </p:nvGraphicFramePr>
          <p:xfrm>
            <a:off x="384" y="3168"/>
            <a:ext cx="286" cy="336"/>
          </p:xfrm>
          <a:graphic>
            <a:graphicData uri="http://schemas.openxmlformats.org/presentationml/2006/ole">
              <mc:AlternateContent xmlns:mc="http://schemas.openxmlformats.org/markup-compatibility/2006">
                <mc:Choice xmlns:v="urn:schemas-microsoft-com:vml" Requires="v">
                  <p:oleObj spid="_x0000_s35863" name="VISIO" r:id="rId8" imgW="2062800" imgH="2423520" progId="Visio.Drawing.6">
                    <p:embed/>
                  </p:oleObj>
                </mc:Choice>
                <mc:Fallback>
                  <p:oleObj name="VISIO" r:id="rId8" imgW="2062800" imgH="242352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 y="3168"/>
                          <a:ext cx="28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41" name="Text Box 41"/>
            <p:cNvSpPr txBox="1">
              <a:spLocks noChangeArrowheads="1"/>
            </p:cNvSpPr>
            <p:nvPr/>
          </p:nvSpPr>
          <p:spPr bwMode="auto">
            <a:xfrm>
              <a:off x="768" y="2889"/>
              <a:ext cx="31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a:solidFill>
                    <a:srgbClr val="339933"/>
                  </a:solidFill>
                </a:rPr>
                <a:t>Source paper – published</a:t>
              </a:r>
              <a:r>
                <a:rPr lang="en-US" altLang="ru-RU">
                  <a:solidFill>
                    <a:srgbClr val="33CC33"/>
                  </a:solidFill>
                </a:rPr>
                <a:t> </a:t>
              </a:r>
              <a:r>
                <a:rPr lang="en-US" altLang="ru-RU">
                  <a:solidFill>
                    <a:srgbClr val="339933"/>
                  </a:solidFill>
                </a:rPr>
                <a:t>in</a:t>
              </a:r>
              <a:r>
                <a:rPr lang="en-US" altLang="ru-RU">
                  <a:solidFill>
                    <a:srgbClr val="33CC33"/>
                  </a:solidFill>
                </a:rPr>
                <a:t> </a:t>
              </a:r>
              <a:r>
                <a:rPr lang="en-US" altLang="ru-RU">
                  <a:solidFill>
                    <a:srgbClr val="339933"/>
                  </a:solidFill>
                </a:rPr>
                <a:t>2003</a:t>
              </a:r>
            </a:p>
          </p:txBody>
        </p:sp>
        <p:pic>
          <p:nvPicPr>
            <p:cNvPr id="76842"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2832"/>
              <a:ext cx="248" cy="288"/>
            </a:xfrm>
            <a:prstGeom prst="rect">
              <a:avLst/>
            </a:prstGeom>
            <a:noFill/>
            <a:extLst>
              <a:ext uri="{909E8E84-426E-40DD-AFC4-6F175D3DCCD1}">
                <a14:hiddenFill xmlns:a14="http://schemas.microsoft.com/office/drawing/2010/main">
                  <a:solidFill>
                    <a:srgbClr val="FFFFFF"/>
                  </a:solidFill>
                </a14:hiddenFill>
              </a:ext>
            </a:extLst>
          </p:spPr>
        </p:pic>
        <p:sp>
          <p:nvSpPr>
            <p:cNvPr id="76843" name="Text Box 43"/>
            <p:cNvSpPr txBox="1">
              <a:spLocks noChangeArrowheads="1"/>
            </p:cNvSpPr>
            <p:nvPr/>
          </p:nvSpPr>
          <p:spPr bwMode="auto">
            <a:xfrm>
              <a:off x="768" y="3216"/>
              <a:ext cx="26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a:solidFill>
                    <a:srgbClr val="6666FF"/>
                  </a:solidFill>
                </a:rPr>
                <a:t>Cited reference – published in 2003</a:t>
              </a:r>
            </a:p>
          </p:txBody>
        </p:sp>
        <p:grpSp>
          <p:nvGrpSpPr>
            <p:cNvPr id="76844" name="Group 44"/>
            <p:cNvGrpSpPr>
              <a:grpSpLocks/>
            </p:cNvGrpSpPr>
            <p:nvPr/>
          </p:nvGrpSpPr>
          <p:grpSpPr bwMode="auto">
            <a:xfrm>
              <a:off x="384" y="3552"/>
              <a:ext cx="3360" cy="288"/>
              <a:chOff x="432" y="3552"/>
              <a:chExt cx="3360" cy="288"/>
            </a:xfrm>
          </p:grpSpPr>
          <p:pic>
            <p:nvPicPr>
              <p:cNvPr id="76845"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 y="3552"/>
                <a:ext cx="248" cy="288"/>
              </a:xfrm>
              <a:prstGeom prst="rect">
                <a:avLst/>
              </a:prstGeom>
              <a:noFill/>
              <a:extLst>
                <a:ext uri="{909E8E84-426E-40DD-AFC4-6F175D3DCCD1}">
                  <a14:hiddenFill xmlns:a14="http://schemas.microsoft.com/office/drawing/2010/main">
                    <a:solidFill>
                      <a:srgbClr val="FFFFFF"/>
                    </a:solidFill>
                  </a14:hiddenFill>
                </a:ext>
              </a:extLst>
            </p:spPr>
          </p:pic>
          <p:sp>
            <p:nvSpPr>
              <p:cNvPr id="76846" name="Text Box 46"/>
              <p:cNvSpPr txBox="1">
                <a:spLocks noChangeArrowheads="1"/>
              </p:cNvSpPr>
              <p:nvPr/>
            </p:nvSpPr>
            <p:spPr bwMode="auto">
              <a:xfrm>
                <a:off x="816" y="3580"/>
                <a:ext cx="29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a:solidFill>
                      <a:srgbClr val="CC0000"/>
                    </a:solidFill>
                  </a:rPr>
                  <a:t>Cited reference – published in 2002 or 2001</a:t>
                </a:r>
              </a:p>
            </p:txBody>
          </p:sp>
        </p:grpSp>
        <p:sp>
          <p:nvSpPr>
            <p:cNvPr id="76847" name="Line 47"/>
            <p:cNvSpPr>
              <a:spLocks noChangeShapeType="1"/>
            </p:cNvSpPr>
            <p:nvPr/>
          </p:nvSpPr>
          <p:spPr bwMode="auto">
            <a:xfrm>
              <a:off x="384" y="2496"/>
              <a:ext cx="192" cy="0"/>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6848" name="Line 48"/>
            <p:cNvSpPr>
              <a:spLocks noChangeShapeType="1"/>
            </p:cNvSpPr>
            <p:nvPr/>
          </p:nvSpPr>
          <p:spPr bwMode="auto">
            <a:xfrm>
              <a:off x="480" y="2592"/>
              <a:ext cx="192" cy="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6849" name="Text Box 49"/>
            <p:cNvSpPr txBox="1">
              <a:spLocks noChangeArrowheads="1"/>
            </p:cNvSpPr>
            <p:nvPr/>
          </p:nvSpPr>
          <p:spPr bwMode="auto">
            <a:xfrm>
              <a:off x="816" y="2457"/>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a:solidFill>
                    <a:schemeClr val="tx2"/>
                  </a:solidFill>
                </a:rPr>
                <a:t>Citation</a:t>
              </a:r>
            </a:p>
          </p:txBody>
        </p:sp>
        <p:sp>
          <p:nvSpPr>
            <p:cNvPr id="76850" name="Line 50"/>
            <p:cNvSpPr>
              <a:spLocks noChangeShapeType="1"/>
            </p:cNvSpPr>
            <p:nvPr/>
          </p:nvSpPr>
          <p:spPr bwMode="auto">
            <a:xfrm>
              <a:off x="576" y="2688"/>
              <a:ext cx="192" cy="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2" name="Дата 1"/>
          <p:cNvSpPr>
            <a:spLocks noGrp="1"/>
          </p:cNvSpPr>
          <p:nvPr>
            <p:ph type="dt" sz="half" idx="10"/>
          </p:nvPr>
        </p:nvSpPr>
        <p:spPr/>
        <p:txBody>
          <a:bodyPr/>
          <a:lstStyle/>
          <a:p>
            <a:fld id="{EBF0BC10-E356-49CE-AAA7-F39C831A7C51}" type="datetime1">
              <a:rPr lang="ru-RU" smtClean="0"/>
              <a:t>20.11.2013</a:t>
            </a:fld>
            <a:endParaRPr lang="ru-RU"/>
          </a:p>
        </p:txBody>
      </p:sp>
    </p:spTree>
    <p:extLst>
      <p:ext uri="{BB962C8B-B14F-4D97-AF65-F5344CB8AC3E}">
        <p14:creationId xmlns:p14="http://schemas.microsoft.com/office/powerpoint/2010/main" val="308934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6" name="Номер слайда 5"/>
          <p:cNvSpPr>
            <a:spLocks noGrp="1"/>
          </p:cNvSpPr>
          <p:nvPr>
            <p:ph type="sldNum" sz="quarter" idx="12"/>
          </p:nvPr>
        </p:nvSpPr>
        <p:spPr/>
        <p:txBody>
          <a:bodyPr/>
          <a:lstStyle/>
          <a:p>
            <a:fld id="{AE80259F-4946-4CC4-B842-8DF500B85F4E}" type="slidenum">
              <a:rPr lang="en-US" altLang="ru-RU"/>
              <a:pPr/>
              <a:t>25</a:t>
            </a:fld>
            <a:endParaRPr lang="en-US" altLang="ru-RU"/>
          </a:p>
        </p:txBody>
      </p:sp>
      <p:sp>
        <p:nvSpPr>
          <p:cNvPr id="80898" name="Rectangle 2"/>
          <p:cNvSpPr>
            <a:spLocks noGrp="1" noChangeArrowheads="1"/>
          </p:cNvSpPr>
          <p:nvPr>
            <p:ph type="title"/>
          </p:nvPr>
        </p:nvSpPr>
        <p:spPr>
          <a:xfrm>
            <a:off x="1763688" y="5013176"/>
            <a:ext cx="6512511" cy="1143000"/>
          </a:xfrm>
        </p:spPr>
        <p:txBody>
          <a:bodyPr/>
          <a:lstStyle/>
          <a:p>
            <a:r>
              <a:rPr lang="en-US" altLang="ru-RU" sz="3200" dirty="0"/>
              <a:t>SJR (</a:t>
            </a:r>
            <a:r>
              <a:rPr lang="en-US" altLang="ru-RU" sz="3200" dirty="0" err="1"/>
              <a:t>Scomago</a:t>
            </a:r>
            <a:r>
              <a:rPr lang="en-US" altLang="ru-RU" sz="3200" dirty="0"/>
              <a:t> journal rank)</a:t>
            </a:r>
            <a:br>
              <a:rPr lang="en-US" altLang="ru-RU" sz="3200" dirty="0"/>
            </a:br>
            <a:r>
              <a:rPr lang="en-US" altLang="ru-RU" sz="1800" dirty="0">
                <a:hlinkClick r:id="rId2"/>
              </a:rPr>
              <a:t>http://www.scimagojr.com/SCImagoJournalRank.pdf</a:t>
            </a:r>
            <a:r>
              <a:rPr lang="en-US" altLang="ru-RU" sz="3200" dirty="0"/>
              <a:t> </a:t>
            </a:r>
          </a:p>
        </p:txBody>
      </p:sp>
      <p:pic>
        <p:nvPicPr>
          <p:cNvPr id="80899"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467544" y="188640"/>
            <a:ext cx="8077200" cy="4443413"/>
          </a:xfrm>
          <a:prstGeom prst="rect">
            <a:avLst/>
          </a:prstGeom>
        </p:spPr>
      </p:pic>
      <p:sp>
        <p:nvSpPr>
          <p:cNvPr id="2" name="Дата 1"/>
          <p:cNvSpPr>
            <a:spLocks noGrp="1"/>
          </p:cNvSpPr>
          <p:nvPr>
            <p:ph type="dt" sz="half" idx="10"/>
          </p:nvPr>
        </p:nvSpPr>
        <p:spPr/>
        <p:txBody>
          <a:bodyPr/>
          <a:lstStyle/>
          <a:p>
            <a:fld id="{7A93419C-EFAB-4793-AD08-116E6F0877D8}" type="datetime1">
              <a:rPr lang="ru-RU" smtClean="0"/>
              <a:t>20.11.2013</a:t>
            </a:fld>
            <a:endParaRPr lang="ru-RU"/>
          </a:p>
        </p:txBody>
      </p:sp>
    </p:spTree>
    <p:extLst>
      <p:ext uri="{BB962C8B-B14F-4D97-AF65-F5344CB8AC3E}">
        <p14:creationId xmlns:p14="http://schemas.microsoft.com/office/powerpoint/2010/main" val="3261653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F29B96-51CC-444F-B35D-CC9811ADE5E3}" type="datetime1">
              <a:rPr lang="ru-RU" smtClean="0"/>
              <a:t>20.11.2013</a:t>
            </a:fld>
            <a:endParaRPr lang="ru-RU"/>
          </a:p>
        </p:txBody>
      </p:sp>
      <p:sp>
        <p:nvSpPr>
          <p:cNvPr id="3" name="Нижний колонтитул 2"/>
          <p:cNvSpPr>
            <a:spLocks noGrp="1"/>
          </p:cNvSpPr>
          <p:nvPr>
            <p:ph type="ftr" sz="quarter" idx="11"/>
          </p:nvPr>
        </p:nvSpPr>
        <p:spPr>
          <a:xfrm>
            <a:off x="467544" y="6165304"/>
            <a:ext cx="3352801" cy="365125"/>
          </a:xfrm>
        </p:spPr>
        <p:txBody>
          <a:bodyPr/>
          <a:lstStyle/>
          <a:p>
            <a:r>
              <a:rPr lang="en-US" smtClean="0"/>
              <a:t>(c) </a:t>
            </a:r>
            <a:r>
              <a:rPr lang="ru-RU" smtClean="0"/>
              <a:t>Асоціація "Інформатіо-Консорціум", 2013</a:t>
            </a:r>
            <a:endParaRPr lang="ru-RU" dirty="0"/>
          </a:p>
        </p:txBody>
      </p:sp>
      <p:sp>
        <p:nvSpPr>
          <p:cNvPr id="4" name="Номер слайда 3"/>
          <p:cNvSpPr>
            <a:spLocks noGrp="1"/>
          </p:cNvSpPr>
          <p:nvPr>
            <p:ph type="sldNum" sz="quarter" idx="12"/>
          </p:nvPr>
        </p:nvSpPr>
        <p:spPr/>
        <p:txBody>
          <a:bodyPr/>
          <a:lstStyle/>
          <a:p>
            <a:fld id="{6AC7783A-76CF-4E50-B0E8-9DDD0EFF5229}" type="slidenum">
              <a:rPr lang="ru-RU" smtClean="0"/>
              <a:t>26</a:t>
            </a:fld>
            <a:endParaRPr lang="ru-RU"/>
          </a:p>
        </p:txBody>
      </p:sp>
      <p:sp>
        <p:nvSpPr>
          <p:cNvPr id="5" name="Заголовок 4"/>
          <p:cNvSpPr>
            <a:spLocks noGrp="1"/>
          </p:cNvSpPr>
          <p:nvPr>
            <p:ph type="title"/>
          </p:nvPr>
        </p:nvSpPr>
        <p:spPr>
          <a:xfrm>
            <a:off x="2123728" y="5301208"/>
            <a:ext cx="6512511" cy="854968"/>
          </a:xfrm>
        </p:spPr>
        <p:txBody>
          <a:bodyPr/>
          <a:lstStyle/>
          <a:p>
            <a:pPr marL="0" indent="0">
              <a:buNone/>
            </a:pPr>
            <a:r>
              <a:rPr lang="en-US" sz="2800" dirty="0" smtClean="0"/>
              <a:t>SCOPUS – </a:t>
            </a:r>
            <a:r>
              <a:rPr lang="uk-UA" sz="2800" dirty="0" smtClean="0"/>
              <a:t/>
            </a:r>
            <a:br>
              <a:rPr lang="uk-UA" sz="2800" dirty="0" smtClean="0"/>
            </a:br>
            <a:r>
              <a:rPr lang="ru-RU" sz="2800" dirty="0" err="1" smtClean="0"/>
              <a:t>Результати</a:t>
            </a:r>
            <a:r>
              <a:rPr lang="ru-RU" sz="2800" dirty="0" smtClean="0"/>
              <a:t> </a:t>
            </a:r>
            <a:r>
              <a:rPr lang="ru-RU" sz="2800" dirty="0" err="1" smtClean="0"/>
              <a:t>пошуку</a:t>
            </a:r>
            <a:r>
              <a:rPr lang="ru-RU" sz="2800" dirty="0" smtClean="0"/>
              <a:t> документ</a:t>
            </a:r>
            <a:r>
              <a:rPr lang="uk-UA" sz="2800" dirty="0" err="1" smtClean="0"/>
              <a:t>ів</a:t>
            </a:r>
            <a:endParaRPr lang="ru-RU"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70" y="260648"/>
            <a:ext cx="799288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03244" y="2047867"/>
            <a:ext cx="1440160" cy="3181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7782947" y="2047866"/>
            <a:ext cx="317445" cy="3181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3131840" y="5352850"/>
            <a:ext cx="3111749" cy="369332"/>
          </a:xfrm>
          <a:prstGeom prst="rect">
            <a:avLst/>
          </a:prstGeom>
          <a:noFill/>
        </p:spPr>
        <p:txBody>
          <a:bodyPr wrap="none" rtlCol="0">
            <a:spAutoFit/>
          </a:bodyPr>
          <a:lstStyle/>
          <a:p>
            <a:r>
              <a:rPr lang="uk-UA" b="1" dirty="0" err="1" smtClean="0">
                <a:solidFill>
                  <a:srgbClr val="FF0000"/>
                </a:solidFill>
              </a:rPr>
              <a:t>Наукометричні</a:t>
            </a:r>
            <a:r>
              <a:rPr lang="uk-UA" b="1" dirty="0" smtClean="0">
                <a:solidFill>
                  <a:srgbClr val="FF0000"/>
                </a:solidFill>
              </a:rPr>
              <a:t> показники</a:t>
            </a:r>
            <a:endParaRPr lang="ru-RU" b="1" dirty="0">
              <a:solidFill>
                <a:srgbClr val="FF0000"/>
              </a:solidFill>
            </a:endParaRPr>
          </a:p>
        </p:txBody>
      </p:sp>
      <p:cxnSp>
        <p:nvCxnSpPr>
          <p:cNvPr id="11" name="Прямая со стрелкой 10"/>
          <p:cNvCxnSpPr/>
          <p:nvPr/>
        </p:nvCxnSpPr>
        <p:spPr>
          <a:xfrm flipH="1" flipV="1">
            <a:off x="1475656" y="5352850"/>
            <a:ext cx="1368152" cy="1846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6243589" y="5229200"/>
            <a:ext cx="1539358" cy="3083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uk-UA" altLang="ru-RU" dirty="0" smtClean="0"/>
              <a:t>Аналіз результатів у </a:t>
            </a:r>
            <a:r>
              <a:rPr lang="pl-PL" altLang="ru-RU" dirty="0" smtClean="0"/>
              <a:t>INSPEC Direct</a:t>
            </a:r>
            <a:endParaRPr lang="ru-RU" altLang="ru-RU" dirty="0"/>
          </a:p>
        </p:txBody>
      </p:sp>
      <p:pic>
        <p:nvPicPr>
          <p:cNvPr id="5125"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71600" y="116632"/>
            <a:ext cx="6840760" cy="3762154"/>
          </a:xfrm>
          <a:prstGeom prst="rect">
            <a:avLst/>
          </a:prstGeom>
        </p:spPr>
      </p:pic>
      <p:sp>
        <p:nvSpPr>
          <p:cNvPr id="2" name="Дата 1"/>
          <p:cNvSpPr>
            <a:spLocks noGrp="1"/>
          </p:cNvSpPr>
          <p:nvPr>
            <p:ph type="dt" sz="half" idx="10"/>
          </p:nvPr>
        </p:nvSpPr>
        <p:spPr/>
        <p:txBody>
          <a:bodyPr/>
          <a:lstStyle/>
          <a:p>
            <a:fld id="{56E9EC1F-CFBF-486B-93D4-2D1511A33F68}"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27</a:t>
            </a:fld>
            <a:endParaRPr lang="ru-RU"/>
          </a:p>
        </p:txBody>
      </p:sp>
    </p:spTree>
    <p:extLst>
      <p:ext uri="{BB962C8B-B14F-4D97-AF65-F5344CB8AC3E}">
        <p14:creationId xmlns:p14="http://schemas.microsoft.com/office/powerpoint/2010/main" val="3298722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517232"/>
            <a:ext cx="8384719" cy="646008"/>
          </a:xfrm>
        </p:spPr>
        <p:txBody>
          <a:bodyPr/>
          <a:lstStyle/>
          <a:p>
            <a:pPr marL="0" indent="0">
              <a:buNone/>
            </a:pPr>
            <a:r>
              <a:rPr lang="en-US" sz="3200" dirty="0" smtClean="0"/>
              <a:t>SCOPUS – </a:t>
            </a:r>
            <a:r>
              <a:rPr lang="uk-UA" sz="3200" dirty="0" smtClean="0"/>
              <a:t>Аналіз </a:t>
            </a:r>
            <a:r>
              <a:rPr lang="uk-UA" sz="3200" dirty="0" err="1" smtClean="0"/>
              <a:t>результатів-</a:t>
            </a:r>
            <a:r>
              <a:rPr lang="uk-UA" sz="3200" dirty="0" smtClean="0"/>
              <a:t> Документ</a:t>
            </a:r>
            <a:endParaRPr lang="ru-RU" sz="3200" dirty="0"/>
          </a:p>
        </p:txBody>
      </p:sp>
      <p:sp>
        <p:nvSpPr>
          <p:cNvPr id="3" name="Дата 2"/>
          <p:cNvSpPr>
            <a:spLocks noGrp="1"/>
          </p:cNvSpPr>
          <p:nvPr>
            <p:ph type="dt" sz="half" idx="10"/>
          </p:nvPr>
        </p:nvSpPr>
        <p:spPr/>
        <p:txBody>
          <a:bodyPr/>
          <a:lstStyle/>
          <a:p>
            <a:fld id="{C27A5AD8-6134-4EA4-B50E-9B32DC6F12C6}"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28</a:t>
            </a:fld>
            <a:endParaRPr lang="ru-RU"/>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0334"/>
            <a:ext cx="6684235"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64704"/>
            <a:ext cx="6264696" cy="469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2E8FE4-2F1F-4D8A-A11C-CC5B21D96574}" type="slidenum">
              <a:rPr lang="en-US"/>
              <a:pPr eaLnBrk="1" hangingPunct="1"/>
              <a:t>29</a:t>
            </a:fld>
            <a:endParaRPr lang="en-US"/>
          </a:p>
        </p:txBody>
      </p:sp>
      <p:sp>
        <p:nvSpPr>
          <p:cNvPr id="29700" name="Rectangle 4"/>
          <p:cNvSpPr>
            <a:spLocks noGrp="1" noChangeArrowheads="1"/>
          </p:cNvSpPr>
          <p:nvPr>
            <p:ph type="title"/>
          </p:nvPr>
        </p:nvSpPr>
        <p:spPr>
          <a:xfrm>
            <a:off x="1835696" y="5229200"/>
            <a:ext cx="6512511" cy="857032"/>
          </a:xfrm>
        </p:spPr>
        <p:txBody>
          <a:bodyPr/>
          <a:lstStyle/>
          <a:p>
            <a:pPr marL="0" indent="0" eaLnBrk="1" hangingPunct="1">
              <a:buNone/>
            </a:pPr>
            <a:r>
              <a:rPr lang="ru-RU" sz="2000" dirty="0" err="1" smtClean="0"/>
              <a:t>Кореляц</a:t>
            </a:r>
            <a:r>
              <a:rPr lang="uk-UA" sz="2000" dirty="0" err="1" smtClean="0"/>
              <a:t>ія</a:t>
            </a:r>
            <a:r>
              <a:rPr lang="uk-UA" sz="2000" dirty="0" smtClean="0"/>
              <a:t> між виданням наукових статей і використанням електронних ресурсів</a:t>
            </a:r>
            <a:endParaRPr lang="en-US" sz="2000" dirty="0" smtClean="0"/>
          </a:p>
        </p:txBody>
      </p:sp>
      <p:graphicFrame>
        <p:nvGraphicFramePr>
          <p:cNvPr id="29701" name="Object 5"/>
          <p:cNvGraphicFramePr>
            <a:graphicFrameLocks noGrp="1" noChangeAspect="1"/>
          </p:cNvGraphicFramePr>
          <p:nvPr>
            <p:ph idx="4294967295"/>
            <p:extLst>
              <p:ext uri="{D42A27DB-BD31-4B8C-83A1-F6EECF244321}">
                <p14:modId xmlns:p14="http://schemas.microsoft.com/office/powerpoint/2010/main" val="52560152"/>
              </p:ext>
            </p:extLst>
          </p:nvPr>
        </p:nvGraphicFramePr>
        <p:xfrm>
          <a:off x="561975" y="620688"/>
          <a:ext cx="8215313" cy="4525963"/>
        </p:xfrm>
        <a:graphic>
          <a:graphicData uri="http://schemas.openxmlformats.org/presentationml/2006/ole">
            <mc:AlternateContent xmlns:mc="http://schemas.openxmlformats.org/markup-compatibility/2006">
              <mc:Choice xmlns:v="urn:schemas-microsoft-com:vml" Requires="v">
                <p:oleObj spid="_x0000_s29743" name="Діаграма" r:id="rId3" imgW="8229687" imgH="4533804" progId="MSGraph.Chart.8">
                  <p:embed followColorScheme="full"/>
                </p:oleObj>
              </mc:Choice>
              <mc:Fallback>
                <p:oleObj name="Діаграма" r:id="rId3" imgW="8229687" imgH="4533804" progId="MSGraph.Chart.8">
                  <p:embed followColorScheme="full"/>
                  <p:pic>
                    <p:nvPicPr>
                      <p:cNvPr id="0" name=""/>
                      <p:cNvPicPr>
                        <a:picLocks noChangeAspect="1" noChangeArrowheads="1"/>
                      </p:cNvPicPr>
                      <p:nvPr/>
                    </p:nvPicPr>
                    <p:blipFill>
                      <a:blip r:embed="rId4"/>
                      <a:srcRect/>
                      <a:stretch>
                        <a:fillRect/>
                      </a:stretch>
                    </p:blipFill>
                    <p:spPr bwMode="auto">
                      <a:xfrm>
                        <a:off x="561975" y="620688"/>
                        <a:ext cx="821531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702" name="Text Box 6"/>
          <p:cNvSpPr txBox="1">
            <a:spLocks noChangeArrowheads="1"/>
          </p:cNvSpPr>
          <p:nvPr/>
        </p:nvSpPr>
        <p:spPr bwMode="auto">
          <a:xfrm>
            <a:off x="5775325" y="6284913"/>
            <a:ext cx="3001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t>Дані представлені </a:t>
            </a:r>
            <a:r>
              <a:rPr lang="en-US"/>
              <a:t>Elsevier</a:t>
            </a:r>
          </a:p>
        </p:txBody>
      </p:sp>
      <p:sp>
        <p:nvSpPr>
          <p:cNvPr id="2" name="Дата 1"/>
          <p:cNvSpPr>
            <a:spLocks noGrp="1"/>
          </p:cNvSpPr>
          <p:nvPr>
            <p:ph type="dt" sz="half" idx="10"/>
          </p:nvPr>
        </p:nvSpPr>
        <p:spPr/>
        <p:txBody>
          <a:bodyPr/>
          <a:lstStyle/>
          <a:p>
            <a:fld id="{3A6D6D19-2894-4A2B-9A5B-67F355FEFF08}"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Tree>
    <p:extLst>
      <p:ext uri="{BB962C8B-B14F-4D97-AF65-F5344CB8AC3E}">
        <p14:creationId xmlns:p14="http://schemas.microsoft.com/office/powerpoint/2010/main" val="3352378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normAutofit fontScale="62500" lnSpcReduction="20000"/>
          </a:bodyPr>
          <a:lstStyle/>
          <a:p>
            <a:r>
              <a:rPr lang="uk-UA" b="1" dirty="0"/>
              <a:t>ЗАПИТАННЯ ВИКЛАДАЧІВ</a:t>
            </a:r>
            <a:endParaRPr lang="ru-RU" dirty="0"/>
          </a:p>
          <a:p>
            <a:r>
              <a:rPr lang="uk-UA" b="1" dirty="0"/>
              <a:t>НАУКОМЕТРИЧНІ БАЗИ</a:t>
            </a:r>
            <a:endParaRPr lang="ru-RU" dirty="0"/>
          </a:p>
          <a:p>
            <a:pPr lvl="0"/>
            <a:r>
              <a:rPr lang="uk-UA" dirty="0"/>
              <a:t>Яка сутність міжнародних </a:t>
            </a:r>
            <a:r>
              <a:rPr lang="uk-UA" dirty="0" err="1"/>
              <a:t>наукометричних</a:t>
            </a:r>
            <a:r>
              <a:rPr lang="uk-UA" dirty="0"/>
              <a:t> баз даних?</a:t>
            </a:r>
            <a:endParaRPr lang="ru-RU" dirty="0"/>
          </a:p>
          <a:p>
            <a:pPr lvl="0"/>
            <a:r>
              <a:rPr lang="uk-UA" dirty="0"/>
              <a:t>Які є різновиди міжнародних </a:t>
            </a:r>
            <a:r>
              <a:rPr lang="uk-UA" dirty="0" err="1"/>
              <a:t>наукометричних</a:t>
            </a:r>
            <a:r>
              <a:rPr lang="uk-UA" dirty="0"/>
              <a:t> баз даних.?</a:t>
            </a:r>
            <a:endParaRPr lang="ru-RU" dirty="0"/>
          </a:p>
          <a:p>
            <a:pPr lvl="0"/>
            <a:r>
              <a:rPr lang="uk-UA" dirty="0"/>
              <a:t>Які особливості функціонування </a:t>
            </a:r>
            <a:r>
              <a:rPr lang="uk-UA" dirty="0" err="1"/>
              <a:t>наукометричних</a:t>
            </a:r>
            <a:r>
              <a:rPr lang="uk-UA" dirty="0"/>
              <a:t> баз даних?</a:t>
            </a:r>
            <a:endParaRPr lang="ru-RU" dirty="0"/>
          </a:p>
          <a:p>
            <a:pPr lvl="0"/>
            <a:r>
              <a:rPr lang="uk-UA" dirty="0"/>
              <a:t>Як користуватися науко метричними базами і як отримати до них доступ? </a:t>
            </a:r>
            <a:endParaRPr lang="ru-RU" dirty="0"/>
          </a:p>
          <a:p>
            <a:pPr lvl="0"/>
            <a:r>
              <a:rPr lang="uk-UA" dirty="0"/>
              <a:t>Наскільки </a:t>
            </a:r>
            <a:r>
              <a:rPr lang="uk-UA" dirty="0" err="1"/>
              <a:t>наукометричні</a:t>
            </a:r>
            <a:r>
              <a:rPr lang="uk-UA" dirty="0"/>
              <a:t> бази даних можуть полегшити академічні дослідження та обмін інформацією?</a:t>
            </a:r>
            <a:endParaRPr lang="ru-RU" dirty="0"/>
          </a:p>
          <a:p>
            <a:pPr lvl="0"/>
            <a:r>
              <a:rPr lang="uk-UA" dirty="0"/>
              <a:t>Наскільки простими та доступними у використанні для </a:t>
            </a:r>
            <a:r>
              <a:rPr lang="uk-UA" dirty="0" err="1"/>
              <a:t>не-айтішників</a:t>
            </a:r>
            <a:r>
              <a:rPr lang="uk-UA" dirty="0"/>
              <a:t> є пропоновані </a:t>
            </a:r>
            <a:r>
              <a:rPr lang="uk-UA" dirty="0" err="1"/>
              <a:t>наукометричні</a:t>
            </a:r>
            <a:r>
              <a:rPr lang="uk-UA" dirty="0"/>
              <a:t> бази даних?</a:t>
            </a:r>
            <a:endParaRPr lang="ru-RU" dirty="0"/>
          </a:p>
          <a:p>
            <a:pPr lvl="0"/>
            <a:r>
              <a:rPr lang="uk-UA" dirty="0"/>
              <a:t>Де можна знайти вичерпний перелік науко метричних баз даних?</a:t>
            </a:r>
            <a:endParaRPr lang="ru-RU" dirty="0"/>
          </a:p>
          <a:p>
            <a:pPr lvl="0"/>
            <a:r>
              <a:rPr lang="uk-UA" dirty="0"/>
              <a:t>Який рейтинг </a:t>
            </a:r>
            <a:r>
              <a:rPr lang="uk-UA" dirty="0" err="1"/>
              <a:t>наукометричних</a:t>
            </a:r>
            <a:r>
              <a:rPr lang="uk-UA" dirty="0"/>
              <a:t> баз даних?</a:t>
            </a:r>
            <a:endParaRPr lang="ru-RU" dirty="0"/>
          </a:p>
          <a:p>
            <a:pPr lvl="0"/>
            <a:r>
              <a:rPr lang="uk-UA" dirty="0"/>
              <a:t>Які ресурси </a:t>
            </a:r>
            <a:r>
              <a:rPr lang="uk-UA" dirty="0" err="1"/>
              <a:t>наукометричних</a:t>
            </a:r>
            <a:r>
              <a:rPr lang="uk-UA" dirty="0"/>
              <a:t> баз України та Росії?</a:t>
            </a:r>
            <a:endParaRPr lang="ru-RU" dirty="0"/>
          </a:p>
          <a:p>
            <a:pPr lvl="0"/>
            <a:r>
              <a:rPr lang="uk-UA" dirty="0"/>
              <a:t>Які є </a:t>
            </a:r>
            <a:r>
              <a:rPr lang="uk-UA" dirty="0" err="1"/>
              <a:t>наукометричні</a:t>
            </a:r>
            <a:r>
              <a:rPr lang="uk-UA" dirty="0"/>
              <a:t> бази України в галузі гуманітарних наук, педагогіки, психології, філософії, історії, музичного мистецтва, сценічної хореографії, образотворчого мистецтва та дизайну, інформаційно-комунікаційних технологій?</a:t>
            </a:r>
            <a:endParaRPr lang="ru-RU" dirty="0"/>
          </a:p>
          <a:p>
            <a:pPr lvl="0"/>
            <a:r>
              <a:rPr lang="uk-UA" dirty="0"/>
              <a:t>Використання </a:t>
            </a:r>
            <a:r>
              <a:rPr lang="uk-UA" dirty="0" err="1"/>
              <a:t>колаборації</a:t>
            </a:r>
            <a:r>
              <a:rPr lang="uk-UA" dirty="0"/>
              <a:t> та хмаро орієнтованих технологій при публікації в </a:t>
            </a:r>
            <a:r>
              <a:rPr lang="uk-UA" dirty="0" err="1"/>
              <a:t>наукометричних</a:t>
            </a:r>
            <a:r>
              <a:rPr lang="uk-UA" dirty="0"/>
              <a:t> базах даних?</a:t>
            </a:r>
            <a:endParaRPr lang="ru-RU" dirty="0"/>
          </a:p>
          <a:p>
            <a:pPr lvl="0"/>
            <a:r>
              <a:rPr lang="uk-UA" dirty="0"/>
              <a:t>Які переваги отримує активний користувач міжнародної </a:t>
            </a:r>
            <a:r>
              <a:rPr lang="uk-UA" dirty="0" err="1"/>
              <a:t>наукометричної</a:t>
            </a:r>
            <a:r>
              <a:rPr lang="uk-UA" dirty="0"/>
              <a:t> бази даних?</a:t>
            </a:r>
            <a:endParaRPr lang="ru-RU" dirty="0"/>
          </a:p>
          <a:p>
            <a:pPr lvl="0"/>
            <a:r>
              <a:rPr lang="uk-UA" dirty="0"/>
              <a:t>Як визначити коефіцієнт </a:t>
            </a:r>
            <a:r>
              <a:rPr lang="uk-UA" dirty="0" err="1"/>
              <a:t>цитованості</a:t>
            </a:r>
            <a:r>
              <a:rPr lang="uk-UA" dirty="0"/>
              <a:t>?</a:t>
            </a:r>
            <a:endParaRPr lang="ru-RU" dirty="0"/>
          </a:p>
          <a:p>
            <a:pPr lvl="0"/>
            <a:r>
              <a:rPr lang="uk-UA" dirty="0"/>
              <a:t>Чи включено EBSCO в список міжнародних </a:t>
            </a:r>
            <a:r>
              <a:rPr lang="uk-UA" dirty="0" err="1"/>
              <a:t>наукометричних</a:t>
            </a:r>
            <a:r>
              <a:rPr lang="uk-UA" dirty="0"/>
              <a:t> баз даних?</a:t>
            </a:r>
            <a:endParaRPr lang="ru-RU" dirty="0"/>
          </a:p>
          <a:p>
            <a:r>
              <a:rPr lang="uk-UA" b="1" dirty="0"/>
              <a:t> </a:t>
            </a:r>
            <a:endParaRPr lang="ru-RU" dirty="0"/>
          </a:p>
          <a:p>
            <a:endParaRPr lang="ru-RU" dirty="0"/>
          </a:p>
        </p:txBody>
      </p:sp>
      <p:sp>
        <p:nvSpPr>
          <p:cNvPr id="3" name="Дата 2"/>
          <p:cNvSpPr>
            <a:spLocks noGrp="1"/>
          </p:cNvSpPr>
          <p:nvPr>
            <p:ph type="dt" sz="half" idx="10"/>
          </p:nvPr>
        </p:nvSpPr>
        <p:spPr/>
        <p:txBody>
          <a:bodyPr/>
          <a:lstStyle/>
          <a:p>
            <a:pPr>
              <a:defRPr/>
            </a:pPr>
            <a:fld id="{80182EFD-4228-44EF-97DB-E3396DBDEFA8}" type="datetime1">
              <a:rPr lang="ru-RU" smtClean="0"/>
              <a:t>20.11.2013</a:t>
            </a:fld>
            <a:endParaRPr lang="ru-RU"/>
          </a:p>
        </p:txBody>
      </p:sp>
      <p:sp>
        <p:nvSpPr>
          <p:cNvPr id="4" name="Нижний колонтитул 3"/>
          <p:cNvSpPr>
            <a:spLocks noGrp="1"/>
          </p:cNvSpPr>
          <p:nvPr>
            <p:ph type="ftr" sz="quarter" idx="11"/>
          </p:nvPr>
        </p:nvSpPr>
        <p:spPr/>
        <p:txBody>
          <a:bodyPr/>
          <a:lstStyle/>
          <a:p>
            <a:pPr>
              <a:defRPr/>
            </a:pPr>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pPr>
              <a:defRPr/>
            </a:pPr>
            <a:fld id="{387E9A92-7967-4116-B1CD-E2C6E07C8D17}" type="slidenum">
              <a:rPr lang="ru-RU" smtClean="0"/>
              <a:pPr>
                <a:defRPr/>
              </a:pPr>
              <a:t>3</a:t>
            </a:fld>
            <a:endParaRPr lang="ru-RU"/>
          </a:p>
        </p:txBody>
      </p:sp>
    </p:spTree>
    <p:extLst>
      <p:ext uri="{BB962C8B-B14F-4D97-AF65-F5344CB8AC3E}">
        <p14:creationId xmlns:p14="http://schemas.microsoft.com/office/powerpoint/2010/main" val="1791368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91680" y="5085184"/>
            <a:ext cx="6512511" cy="1143000"/>
          </a:xfrm>
        </p:spPr>
        <p:txBody>
          <a:bodyPr/>
          <a:lstStyle/>
          <a:p>
            <a:pPr eaLnBrk="1" hangingPunct="1"/>
            <a:r>
              <a:rPr lang="ru-RU" altLang="ru-RU" sz="2600" i="1" dirty="0" err="1" smtClean="0"/>
              <a:t>Переваги</a:t>
            </a:r>
            <a:r>
              <a:rPr lang="ru-RU" altLang="ru-RU" sz="2600" i="1" dirty="0" smtClean="0"/>
              <a:t> </a:t>
            </a:r>
            <a:r>
              <a:rPr lang="ru-RU" altLang="ru-RU" sz="2600" i="1" dirty="0" err="1" smtClean="0"/>
              <a:t>використання</a:t>
            </a:r>
            <a:r>
              <a:rPr lang="ru-RU" altLang="ru-RU" sz="2600" i="1" dirty="0" smtClean="0"/>
              <a:t> </a:t>
            </a:r>
            <a:r>
              <a:rPr lang="ru-RU" altLang="ru-RU" sz="2600" i="1" dirty="0" err="1" smtClean="0"/>
              <a:t>наукометричних</a:t>
            </a:r>
            <a:r>
              <a:rPr lang="ru-RU" altLang="ru-RU" sz="2600" i="1" dirty="0" smtClean="0"/>
              <a:t> </a:t>
            </a:r>
            <a:r>
              <a:rPr lang="ru-RU" altLang="ru-RU" sz="2600" i="1" dirty="0" err="1" smtClean="0"/>
              <a:t>інформаційних</a:t>
            </a:r>
            <a:r>
              <a:rPr lang="ru-RU" altLang="ru-RU" sz="2600" i="1" dirty="0" smtClean="0"/>
              <a:t> систем та баз </a:t>
            </a:r>
            <a:r>
              <a:rPr lang="ru-RU" altLang="ru-RU" sz="2600" i="1" dirty="0" err="1" smtClean="0"/>
              <a:t>даних</a:t>
            </a:r>
            <a:endParaRPr lang="en-US" altLang="ru-RU" sz="2600" i="1" dirty="0" smtClean="0"/>
          </a:p>
        </p:txBody>
      </p:sp>
      <p:sp>
        <p:nvSpPr>
          <p:cNvPr id="8195" name="Rectangle 3"/>
          <p:cNvSpPr>
            <a:spLocks noGrp="1" noChangeArrowheads="1"/>
          </p:cNvSpPr>
          <p:nvPr>
            <p:ph type="body" idx="4294967295"/>
          </p:nvPr>
        </p:nvSpPr>
        <p:spPr>
          <a:xfrm>
            <a:off x="755576" y="116632"/>
            <a:ext cx="7772400" cy="4530725"/>
          </a:xfrm>
          <a:prstGeom prst="rect">
            <a:avLst/>
          </a:prstGeom>
        </p:spPr>
        <p:txBody>
          <a:bodyPr/>
          <a:lstStyle/>
          <a:p>
            <a:pPr eaLnBrk="1" hangingPunct="1">
              <a:lnSpc>
                <a:spcPct val="80000"/>
              </a:lnSpc>
            </a:pPr>
            <a:r>
              <a:rPr lang="uk-UA" altLang="ru-RU" sz="2400" dirty="0" smtClean="0"/>
              <a:t>Реферативні БД при наявності професійного пошукового інтерфейсу більш придатні …</a:t>
            </a:r>
          </a:p>
          <a:p>
            <a:pPr lvl="1" eaLnBrk="1" hangingPunct="1">
              <a:lnSpc>
                <a:spcPct val="80000"/>
              </a:lnSpc>
            </a:pPr>
            <a:r>
              <a:rPr lang="uk-UA" altLang="ru-RU" sz="2200" dirty="0" smtClean="0"/>
              <a:t> до оглядового моніторингу наукових публікацій у заданому тематичному сегменті, </a:t>
            </a:r>
          </a:p>
          <a:p>
            <a:pPr lvl="1" eaLnBrk="1" hangingPunct="1">
              <a:lnSpc>
                <a:spcPct val="80000"/>
              </a:lnSpc>
            </a:pPr>
            <a:r>
              <a:rPr lang="uk-UA" altLang="ru-RU" sz="2200" dirty="0" smtClean="0"/>
              <a:t>до виконання складних за формулою пошукових процедур, або </a:t>
            </a:r>
          </a:p>
          <a:p>
            <a:pPr lvl="1" eaLnBrk="1" hangingPunct="1">
              <a:lnSpc>
                <a:spcPct val="80000"/>
              </a:lnSpc>
            </a:pPr>
            <a:r>
              <a:rPr lang="uk-UA" altLang="ru-RU" sz="2200" dirty="0" smtClean="0"/>
              <a:t>реалізації аналітичних процедур </a:t>
            </a:r>
            <a:r>
              <a:rPr lang="uk-UA" altLang="ru-RU" sz="2200" dirty="0" err="1" smtClean="0"/>
              <a:t>бібліометрії</a:t>
            </a:r>
            <a:r>
              <a:rPr lang="uk-UA" altLang="ru-RU" sz="2200" dirty="0" smtClean="0"/>
              <a:t>,  статистичного та </a:t>
            </a:r>
            <a:r>
              <a:rPr lang="uk-UA" altLang="ru-RU" sz="2200" dirty="0" err="1" smtClean="0"/>
              <a:t>кластерного</a:t>
            </a:r>
            <a:r>
              <a:rPr lang="uk-UA" altLang="ru-RU" sz="2200" dirty="0" smtClean="0"/>
              <a:t> аналізу наукових комунікацій, </a:t>
            </a:r>
          </a:p>
          <a:p>
            <a:pPr eaLnBrk="1" hangingPunct="1">
              <a:lnSpc>
                <a:spcPct val="80000"/>
              </a:lnSpc>
              <a:buFont typeface="Wingdings" pitchFamily="2" charset="2"/>
              <a:buNone/>
            </a:pPr>
            <a:r>
              <a:rPr lang="uk-UA" altLang="ru-RU" sz="2400" dirty="0" smtClean="0"/>
              <a:t>які необхідні для визначення тенденцій інноваційних процесів, адміністрування і розробки стратегій науково-технічних досліджень, проведення науково-технічних, патентних, або патентно-кон’юнктурних досліджень.</a:t>
            </a:r>
            <a:endParaRPr lang="en-US" altLang="ru-RU" sz="2400" dirty="0" smtClean="0"/>
          </a:p>
        </p:txBody>
      </p:sp>
      <p:sp>
        <p:nvSpPr>
          <p:cNvPr id="2" name="Дата 1"/>
          <p:cNvSpPr>
            <a:spLocks noGrp="1"/>
          </p:cNvSpPr>
          <p:nvPr>
            <p:ph type="dt" sz="half" idx="10"/>
          </p:nvPr>
        </p:nvSpPr>
        <p:spPr/>
        <p:txBody>
          <a:bodyPr/>
          <a:lstStyle/>
          <a:p>
            <a:fld id="{95ACF034-E654-43E6-A09F-22D3B324C5FE}"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30</a:t>
            </a:fld>
            <a:endParaRPr lang="ru-RU"/>
          </a:p>
        </p:txBody>
      </p:sp>
    </p:spTree>
    <p:extLst>
      <p:ext uri="{BB962C8B-B14F-4D97-AF65-F5344CB8AC3E}">
        <p14:creationId xmlns:p14="http://schemas.microsoft.com/office/powerpoint/2010/main" val="3068766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2"/>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6" name="Номер слайда 3"/>
          <p:cNvSpPr>
            <a:spLocks noGrp="1"/>
          </p:cNvSpPr>
          <p:nvPr>
            <p:ph type="sldNum" sz="quarter" idx="12"/>
          </p:nvPr>
        </p:nvSpPr>
        <p:spPr/>
        <p:txBody>
          <a:bodyPr/>
          <a:lstStyle/>
          <a:p>
            <a:fld id="{E1281E06-4479-43BD-B4F4-8CF58821EE98}" type="slidenum">
              <a:rPr lang="en-US" altLang="ru-RU"/>
              <a:pPr/>
              <a:t>31</a:t>
            </a:fld>
            <a:endParaRPr lang="en-US" altLang="ru-RU"/>
          </a:p>
        </p:txBody>
      </p:sp>
      <p:sp>
        <p:nvSpPr>
          <p:cNvPr id="56322" name="Rectangle 2"/>
          <p:cNvSpPr>
            <a:spLocks noGrp="1" noChangeArrowheads="1"/>
          </p:cNvSpPr>
          <p:nvPr>
            <p:ph type="title" idx="4294967295"/>
          </p:nvPr>
        </p:nvSpPr>
        <p:spPr>
          <a:xfrm>
            <a:off x="1547664" y="5085184"/>
            <a:ext cx="6512511" cy="929040"/>
          </a:xfrm>
        </p:spPr>
        <p:txBody>
          <a:bodyPr/>
          <a:lstStyle/>
          <a:p>
            <a:pPr marL="0" indent="0" algn="ctr">
              <a:buNone/>
            </a:pPr>
            <a:r>
              <a:rPr lang="uk-UA" altLang="ru-RU" sz="2400" dirty="0"/>
              <a:t>“Інформаційний спектр” потреб організації</a:t>
            </a:r>
            <a:endParaRPr lang="en-US" altLang="ru-RU" sz="2400" dirty="0"/>
          </a:p>
        </p:txBody>
      </p:sp>
      <p:sp>
        <p:nvSpPr>
          <p:cNvPr id="56323" name="Rectangle 3"/>
          <p:cNvSpPr>
            <a:spLocks noGrp="1" noChangeArrowheads="1"/>
          </p:cNvSpPr>
          <p:nvPr>
            <p:ph type="body" idx="4294967295"/>
          </p:nvPr>
        </p:nvSpPr>
        <p:spPr>
          <a:xfrm>
            <a:off x="1143000" y="732260"/>
            <a:ext cx="7245424" cy="4280916"/>
          </a:xfrm>
        </p:spPr>
        <p:txBody>
          <a:bodyPr>
            <a:normAutofit fontScale="92500" lnSpcReduction="20000"/>
          </a:bodyPr>
          <a:lstStyle/>
          <a:p>
            <a:pPr marL="533400" indent="-533400">
              <a:lnSpc>
                <a:spcPct val="80000"/>
              </a:lnSpc>
            </a:pPr>
            <a:r>
              <a:rPr lang="uk-UA" altLang="ru-RU" sz="1800" dirty="0"/>
              <a:t>Пошук публікацій, що включають ключове слово «</a:t>
            </a:r>
            <a:r>
              <a:rPr lang="uk-UA" altLang="ru-RU" sz="1800" dirty="0" err="1"/>
              <a:t>fractal</a:t>
            </a:r>
            <a:r>
              <a:rPr lang="uk-UA" altLang="ru-RU" sz="1800" dirty="0"/>
              <a:t>» - </a:t>
            </a:r>
            <a:r>
              <a:rPr lang="uk-UA" altLang="ru-RU" sz="1800" dirty="0" err="1"/>
              <a:t>мультипредметна</a:t>
            </a:r>
            <a:r>
              <a:rPr lang="uk-UA" altLang="ru-RU" sz="1800" dirty="0"/>
              <a:t> тема, пов'язана з системним аналізом</a:t>
            </a:r>
          </a:p>
          <a:p>
            <a:pPr marL="533400" indent="-533400">
              <a:lnSpc>
                <a:spcPct val="80000"/>
              </a:lnSpc>
            </a:pPr>
            <a:r>
              <a:rPr lang="uk-UA" altLang="ru-RU" sz="1800" dirty="0"/>
              <a:t>Пошук публікацій по темі інституційні </a:t>
            </a:r>
            <a:r>
              <a:rPr lang="uk-UA" altLang="ru-RU" sz="1800" dirty="0" err="1"/>
              <a:t>репозитарії</a:t>
            </a:r>
            <a:r>
              <a:rPr lang="uk-UA" altLang="ru-RU" sz="1800" dirty="0"/>
              <a:t>  («</a:t>
            </a:r>
            <a:r>
              <a:rPr lang="uk-UA" altLang="ru-RU" sz="1800" dirty="0" err="1"/>
              <a:t>institutional</a:t>
            </a:r>
            <a:r>
              <a:rPr lang="uk-UA" altLang="ru-RU" sz="1800" dirty="0"/>
              <a:t> </a:t>
            </a:r>
            <a:r>
              <a:rPr lang="uk-UA" altLang="ru-RU" sz="1800" dirty="0" err="1"/>
              <a:t>repository</a:t>
            </a:r>
            <a:r>
              <a:rPr lang="uk-UA" altLang="ru-RU" sz="1800" dirty="0"/>
              <a:t>») – інформаційні системи</a:t>
            </a:r>
          </a:p>
          <a:p>
            <a:pPr marL="533400" indent="-533400">
              <a:lnSpc>
                <a:spcPct val="80000"/>
              </a:lnSpc>
            </a:pPr>
            <a:r>
              <a:rPr lang="uk-UA" altLang="ru-RU" sz="1800" dirty="0"/>
              <a:t>Пошук публікацій по темі </a:t>
            </a:r>
            <a:r>
              <a:rPr lang="uk-UA" altLang="ru-RU" sz="1800" dirty="0" err="1"/>
              <a:t>енантіомери</a:t>
            </a:r>
            <a:r>
              <a:rPr lang="uk-UA" altLang="ru-RU" sz="1800" dirty="0"/>
              <a:t> («</a:t>
            </a:r>
            <a:r>
              <a:rPr lang="uk-UA" altLang="ru-RU" sz="1800" dirty="0" err="1"/>
              <a:t>enantiomers</a:t>
            </a:r>
            <a:r>
              <a:rPr lang="uk-UA" altLang="ru-RU" sz="1800" dirty="0"/>
              <a:t>» </a:t>
            </a:r>
            <a:r>
              <a:rPr lang="uk-UA" altLang="ru-RU" sz="1800" dirty="0" err="1"/>
              <a:t>or</a:t>
            </a:r>
            <a:r>
              <a:rPr lang="uk-UA" altLang="ru-RU" sz="1800" dirty="0"/>
              <a:t> «</a:t>
            </a:r>
            <a:r>
              <a:rPr lang="uk-UA" altLang="ru-RU" sz="1800" dirty="0" err="1"/>
              <a:t>enantiomeric</a:t>
            </a:r>
            <a:r>
              <a:rPr lang="uk-UA" altLang="ru-RU" sz="1800" dirty="0"/>
              <a:t>») – органічна хімія (фармакологія)</a:t>
            </a:r>
          </a:p>
          <a:p>
            <a:pPr marL="533400" indent="-533400">
              <a:lnSpc>
                <a:spcPct val="80000"/>
              </a:lnSpc>
            </a:pPr>
            <a:r>
              <a:rPr lang="uk-UA" altLang="ru-RU" sz="1800" dirty="0"/>
              <a:t>Пошук публікацій по темі ПІД контролери нецілого порядку (теорія управління)</a:t>
            </a:r>
          </a:p>
          <a:p>
            <a:pPr marL="533400" indent="-533400">
              <a:lnSpc>
                <a:spcPct val="80000"/>
              </a:lnSpc>
            </a:pPr>
            <a:r>
              <a:rPr lang="uk-UA" altLang="ru-RU" sz="1800" dirty="0"/>
              <a:t>Пошук публікацій по темі «</a:t>
            </a:r>
            <a:r>
              <a:rPr lang="uk-UA" altLang="ru-RU" sz="1800" dirty="0" err="1"/>
              <a:t>фотоелектромагнітний</a:t>
            </a:r>
            <a:r>
              <a:rPr lang="uk-UA" altLang="ru-RU" sz="1800" dirty="0"/>
              <a:t> ефект або </a:t>
            </a:r>
            <a:r>
              <a:rPr lang="uk-UA" altLang="ru-RU" sz="1800" dirty="0" err="1"/>
              <a:t>фотолюмінісценція</a:t>
            </a:r>
            <a:r>
              <a:rPr lang="uk-UA" altLang="ru-RU" sz="1800" dirty="0"/>
              <a:t> у кристалах з дефектами» </a:t>
            </a:r>
          </a:p>
          <a:p>
            <a:pPr marL="533400" indent="-533400">
              <a:lnSpc>
                <a:spcPct val="80000"/>
              </a:lnSpc>
            </a:pPr>
            <a:r>
              <a:rPr lang="uk-UA" altLang="ru-RU" sz="1800" dirty="0"/>
              <a:t>Пошук публікацій по темі  «Застосування напівпровідникових лазерів у телекомунікаційних системах»</a:t>
            </a:r>
          </a:p>
          <a:p>
            <a:pPr marL="533400" indent="-533400">
              <a:lnSpc>
                <a:spcPct val="80000"/>
              </a:lnSpc>
            </a:pPr>
            <a:r>
              <a:rPr lang="uk-UA" altLang="ru-RU" sz="1800" dirty="0"/>
              <a:t>Пошук публікацій по розділу тезауруса «Оптика»</a:t>
            </a:r>
          </a:p>
          <a:p>
            <a:pPr marL="533400" indent="-533400">
              <a:lnSpc>
                <a:spcPct val="80000"/>
              </a:lnSpc>
            </a:pPr>
            <a:r>
              <a:rPr lang="uk-UA" altLang="ru-RU" sz="1800" dirty="0"/>
              <a:t>Пошук публікацій по розділу тезауруса «Напівпровідникові матеріали»</a:t>
            </a:r>
          </a:p>
          <a:p>
            <a:pPr marL="533400" indent="-533400">
              <a:lnSpc>
                <a:spcPct val="80000"/>
              </a:lnSpc>
            </a:pPr>
            <a:r>
              <a:rPr lang="uk-UA" altLang="ru-RU" sz="1800" dirty="0"/>
              <a:t>Пошук публікацій по використанню мембран у хімії</a:t>
            </a:r>
          </a:p>
          <a:p>
            <a:pPr marL="533400" indent="-533400">
              <a:lnSpc>
                <a:spcPct val="80000"/>
              </a:lnSpc>
            </a:pPr>
            <a:r>
              <a:rPr lang="uk-UA" altLang="ru-RU" sz="1800" dirty="0"/>
              <a:t>Пошук публікацій по використанню мембран у біохімії, молекулярної біології і мікробіології</a:t>
            </a:r>
          </a:p>
          <a:p>
            <a:pPr marL="533400" indent="-533400">
              <a:lnSpc>
                <a:spcPct val="80000"/>
              </a:lnSpc>
            </a:pPr>
            <a:r>
              <a:rPr lang="uk-UA" altLang="ru-RU" sz="1800" dirty="0"/>
              <a:t> Пошук публікацій, що відповідають ключовому слову ”</a:t>
            </a:r>
            <a:r>
              <a:rPr lang="uk-UA" altLang="ru-RU" sz="1800" dirty="0" err="1"/>
              <a:t>Cancer</a:t>
            </a:r>
            <a:r>
              <a:rPr lang="uk-UA" altLang="ru-RU" sz="1800" dirty="0"/>
              <a:t>”</a:t>
            </a:r>
            <a:endParaRPr lang="en-US" altLang="ru-RU" sz="1800" dirty="0"/>
          </a:p>
        </p:txBody>
      </p:sp>
      <p:sp>
        <p:nvSpPr>
          <p:cNvPr id="2" name="Дата 1"/>
          <p:cNvSpPr>
            <a:spLocks noGrp="1"/>
          </p:cNvSpPr>
          <p:nvPr>
            <p:ph type="dt" sz="half" idx="10"/>
          </p:nvPr>
        </p:nvSpPr>
        <p:spPr/>
        <p:txBody>
          <a:bodyPr/>
          <a:lstStyle/>
          <a:p>
            <a:fld id="{9BF3EA68-5659-44D8-B9CE-022EADBDD59B}" type="datetime1">
              <a:rPr lang="ru-RU" smtClean="0"/>
              <a:t>20.11.2013</a:t>
            </a:fld>
            <a:endParaRPr lang="ru-RU"/>
          </a:p>
        </p:txBody>
      </p:sp>
    </p:spTree>
    <p:extLst>
      <p:ext uri="{BB962C8B-B14F-4D97-AF65-F5344CB8AC3E}">
        <p14:creationId xmlns:p14="http://schemas.microsoft.com/office/powerpoint/2010/main" val="3063086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2"/>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6" name="Номер слайда 3"/>
          <p:cNvSpPr>
            <a:spLocks noGrp="1"/>
          </p:cNvSpPr>
          <p:nvPr>
            <p:ph type="sldNum" sz="quarter" idx="12"/>
          </p:nvPr>
        </p:nvSpPr>
        <p:spPr/>
        <p:txBody>
          <a:bodyPr/>
          <a:lstStyle/>
          <a:p>
            <a:fld id="{F13EC85D-4648-4AF3-9BDF-C23CCB7D5E6B}" type="slidenum">
              <a:rPr lang="en-US" altLang="ru-RU"/>
              <a:pPr/>
              <a:t>32</a:t>
            </a:fld>
            <a:endParaRPr lang="en-US" altLang="ru-RU"/>
          </a:p>
        </p:txBody>
      </p:sp>
      <p:sp>
        <p:nvSpPr>
          <p:cNvPr id="57346" name="Rectangle 2"/>
          <p:cNvSpPr>
            <a:spLocks noGrp="1" noChangeArrowheads="1"/>
          </p:cNvSpPr>
          <p:nvPr>
            <p:ph type="title" idx="4294967295"/>
          </p:nvPr>
        </p:nvSpPr>
        <p:spPr/>
        <p:txBody>
          <a:bodyPr/>
          <a:lstStyle/>
          <a:p>
            <a:r>
              <a:rPr lang="ru-RU" altLang="ru-RU" sz="4200" i="1"/>
              <a:t>Порівняння інформаційних систем</a:t>
            </a:r>
            <a:endParaRPr lang="en-US" altLang="ru-RU" sz="4200" i="1"/>
          </a:p>
        </p:txBody>
      </p:sp>
      <p:sp>
        <p:nvSpPr>
          <p:cNvPr id="57347" name="Rectangle 3"/>
          <p:cNvSpPr>
            <a:spLocks noGrp="1" noChangeArrowheads="1"/>
          </p:cNvSpPr>
          <p:nvPr>
            <p:ph type="body" idx="4294967295"/>
          </p:nvPr>
        </p:nvSpPr>
        <p:spPr/>
        <p:txBody>
          <a:bodyPr>
            <a:normAutofit fontScale="85000" lnSpcReduction="20000"/>
          </a:bodyPr>
          <a:lstStyle/>
          <a:p>
            <a:pPr>
              <a:lnSpc>
                <a:spcPct val="80000"/>
              </a:lnSpc>
              <a:buFontTx/>
              <a:buNone/>
            </a:pPr>
            <a:r>
              <a:rPr lang="uk-UA" altLang="ru-RU" sz="2000" b="1" i="1"/>
              <a:t>Запити класу “Шукати ПІД-контролери</a:t>
            </a:r>
            <a:r>
              <a:rPr lang="en-US" altLang="ru-RU" sz="2000" b="1" i="1"/>
              <a:t> (</a:t>
            </a:r>
            <a:r>
              <a:rPr lang="ru-RU" altLang="ru-RU" sz="2000" b="1" i="1"/>
              <a:t>двох або трьох ланкові)</a:t>
            </a:r>
            <a:r>
              <a:rPr lang="uk-UA" altLang="ru-RU" sz="2000" b="1" i="1"/>
              <a:t> фрактального типу або нецілого порядку”</a:t>
            </a:r>
          </a:p>
          <a:p>
            <a:pPr>
              <a:lnSpc>
                <a:spcPct val="80000"/>
              </a:lnSpc>
            </a:pPr>
            <a:r>
              <a:rPr lang="en-US" altLang="ru-RU" sz="2000"/>
              <a:t>(((TITLE-ABS-KEY(</a:t>
            </a:r>
            <a:r>
              <a:rPr lang="en-US" altLang="ru-RU" sz="2000" b="1"/>
              <a:t>pid</a:t>
            </a:r>
            <a:r>
              <a:rPr lang="en-US" altLang="ru-RU" sz="2000"/>
              <a:t> PRE/2 </a:t>
            </a:r>
            <a:r>
              <a:rPr lang="en-US" altLang="ru-RU" sz="2000" b="1"/>
              <a:t>control*</a:t>
            </a:r>
            <a:r>
              <a:rPr lang="en-US" altLang="ru-RU" sz="2000"/>
              <a:t>) OR INDEXTERMS(</a:t>
            </a:r>
            <a:r>
              <a:rPr lang="en-US" altLang="ru-RU" sz="2000" b="1"/>
              <a:t>pid</a:t>
            </a:r>
            <a:r>
              <a:rPr lang="en-US" altLang="ru-RU" sz="2000"/>
              <a:t> PRE/1 </a:t>
            </a:r>
            <a:r>
              <a:rPr lang="en-US" altLang="ru-RU" sz="2000" b="1"/>
              <a:t>control*</a:t>
            </a:r>
            <a:r>
              <a:rPr lang="en-US" altLang="ru-RU" sz="2000"/>
              <a:t>) ORINDEXTERMS(</a:t>
            </a:r>
            <a:r>
              <a:rPr lang="en-US" altLang="ru-RU" sz="2000" b="1"/>
              <a:t>two-term</a:t>
            </a:r>
            <a:r>
              <a:rPr lang="en-US" altLang="ru-RU" sz="2000"/>
              <a:t> PRE/1 </a:t>
            </a:r>
            <a:r>
              <a:rPr lang="en-US" altLang="ru-RU" sz="2000" b="1"/>
              <a:t>control</a:t>
            </a:r>
            <a:r>
              <a:rPr lang="en-US" altLang="ru-RU" sz="2000"/>
              <a:t>) OR INDEXTERMS(</a:t>
            </a:r>
            <a:r>
              <a:rPr lang="en-US" altLang="ru-RU" sz="2000" b="1"/>
              <a:t>pi</a:t>
            </a:r>
            <a:r>
              <a:rPr lang="en-US" altLang="ru-RU" sz="2000"/>
              <a:t> PRE/1 </a:t>
            </a:r>
            <a:r>
              <a:rPr lang="en-US" altLang="ru-RU" sz="2000" b="1"/>
              <a:t>control*</a:t>
            </a:r>
            <a:r>
              <a:rPr lang="en-US" altLang="ru-RU" sz="2000"/>
              <a:t>) ORINDEXTERMS(</a:t>
            </a:r>
            <a:r>
              <a:rPr lang="en-US" altLang="ru-RU" sz="2000" b="1"/>
              <a:t>three-term</a:t>
            </a:r>
            <a:r>
              <a:rPr lang="en-US" altLang="ru-RU" sz="2000"/>
              <a:t> PRE/1 </a:t>
            </a:r>
            <a:r>
              <a:rPr lang="en-US" altLang="ru-RU" sz="2000" b="1"/>
              <a:t>control*</a:t>
            </a:r>
            <a:r>
              <a:rPr lang="en-US" altLang="ru-RU" sz="2000"/>
              <a:t>)) AND (TITLE-ABS-KEY-AUTH(</a:t>
            </a:r>
            <a:r>
              <a:rPr lang="en-US" altLang="ru-RU" sz="2000" b="1"/>
              <a:t>fractional</a:t>
            </a:r>
            <a:r>
              <a:rPr lang="en-US" altLang="ru-RU" sz="2000"/>
              <a:t> PRE/1 </a:t>
            </a:r>
            <a:r>
              <a:rPr lang="en-US" altLang="ru-RU" sz="2000" b="1"/>
              <a:t>order</a:t>
            </a:r>
            <a:r>
              <a:rPr lang="en-US" altLang="ru-RU" sz="2000"/>
              <a:t>) OR TITLE-ABS-KEY-AUTH(</a:t>
            </a:r>
            <a:r>
              <a:rPr lang="en-US" altLang="ru-RU" sz="2000" b="1"/>
              <a:t>non-integer</a:t>
            </a:r>
            <a:r>
              <a:rPr lang="en-US" altLang="ru-RU" sz="2000"/>
              <a:t> PRE/1</a:t>
            </a:r>
            <a:r>
              <a:rPr lang="en-US" altLang="ru-RU" sz="2000" b="1"/>
              <a:t>order</a:t>
            </a:r>
            <a:r>
              <a:rPr lang="en-US" altLang="ru-RU" sz="2000"/>
              <a:t>) OR TITLE-ABS-KEY-AUTH(</a:t>
            </a:r>
            <a:r>
              <a:rPr lang="en-US" altLang="ru-RU" sz="2000" b="1"/>
              <a:t>fractional</a:t>
            </a:r>
            <a:r>
              <a:rPr lang="en-US" altLang="ru-RU" sz="2000"/>
              <a:t> PRE/2 </a:t>
            </a:r>
            <a:r>
              <a:rPr lang="en-US" altLang="ru-RU" sz="2000" b="1"/>
              <a:t>dynamic*</a:t>
            </a:r>
            <a:r>
              <a:rPr lang="en-US" altLang="ru-RU" sz="2000"/>
              <a:t>) OR TITLE-ABS-KEY-AUTH(</a:t>
            </a:r>
            <a:r>
              <a:rPr lang="en-US" altLang="ru-RU" sz="2000" b="1"/>
              <a:t>crone</a:t>
            </a:r>
            <a:r>
              <a:rPr lang="en-US" altLang="ru-RU" sz="2000"/>
              <a:t>) OR INDEXTERMS(</a:t>
            </a:r>
            <a:r>
              <a:rPr lang="en-US" altLang="ru-RU" sz="2000" b="1"/>
              <a:t>fractional</a:t>
            </a:r>
            <a:r>
              <a:rPr lang="en-US" altLang="ru-RU" sz="2000"/>
              <a:t> PRE/2 </a:t>
            </a:r>
            <a:r>
              <a:rPr lang="en-US" altLang="ru-RU" sz="2000" b="1"/>
              <a:t>order</a:t>
            </a:r>
            <a:r>
              <a:rPr lang="en-US" altLang="ru-RU" sz="2000"/>
              <a:t>) ORINDEXTERMS(</a:t>
            </a:r>
            <a:r>
              <a:rPr lang="en-US" altLang="ru-RU" sz="2000" b="1"/>
              <a:t>non-integer</a:t>
            </a:r>
            <a:r>
              <a:rPr lang="en-US" altLang="ru-RU" sz="2000"/>
              <a:t> PRE/1 </a:t>
            </a:r>
            <a:r>
              <a:rPr lang="en-US" altLang="ru-RU" sz="2000" b="1"/>
              <a:t>order</a:t>
            </a:r>
            <a:r>
              <a:rPr lang="en-US" altLang="ru-RU" sz="2000"/>
              <a:t>) OR INDEXTERMS(</a:t>
            </a:r>
            <a:r>
              <a:rPr lang="en-US" altLang="ru-RU" sz="2000" b="1"/>
              <a:t>fractional</a:t>
            </a:r>
            <a:r>
              <a:rPr lang="en-US" altLang="ru-RU" sz="2000"/>
              <a:t> PRE/1</a:t>
            </a:r>
            <a:r>
              <a:rPr lang="en-US" altLang="ru-RU" sz="2000" b="1"/>
              <a:t>dynamic*</a:t>
            </a:r>
            <a:r>
              <a:rPr lang="en-US" altLang="ru-RU" sz="2000"/>
              <a:t>) OR INDEXTERMS(</a:t>
            </a:r>
            <a:r>
              <a:rPr lang="en-US" altLang="ru-RU" sz="2000" b="1"/>
              <a:t>fraction</a:t>
            </a:r>
            <a:r>
              <a:rPr lang="en-US" altLang="ru-RU" sz="2000"/>
              <a:t> PRE/1 </a:t>
            </a:r>
            <a:r>
              <a:rPr lang="en-US" altLang="ru-RU" sz="2000" b="1"/>
              <a:t>calculus</a:t>
            </a:r>
            <a:r>
              <a:rPr lang="en-US" altLang="ru-RU" sz="2000"/>
              <a:t>)))) OR (TITLE-ABS-KEY(</a:t>
            </a:r>
            <a:r>
              <a:rPr lang="en-US" altLang="ru-RU" sz="2000" b="1"/>
              <a:t>fopid</a:t>
            </a:r>
            <a:r>
              <a:rPr lang="en-US" altLang="ru-RU" sz="2000"/>
              <a:t>))</a:t>
            </a:r>
            <a:r>
              <a:rPr lang="en-US" altLang="ru-RU" sz="2400"/>
              <a:t> </a:t>
            </a:r>
            <a:endParaRPr lang="uk-UA" altLang="ru-RU" sz="2400"/>
          </a:p>
          <a:p>
            <a:pPr>
              <a:lnSpc>
                <a:spcPct val="80000"/>
              </a:lnSpc>
              <a:buFontTx/>
              <a:buNone/>
            </a:pPr>
            <a:r>
              <a:rPr lang="uk-UA" altLang="ru-RU" sz="2400" b="1" i="1"/>
              <a:t>Можливо лише в системах типу </a:t>
            </a:r>
            <a:r>
              <a:rPr lang="en-US" altLang="ru-RU" sz="2400" b="1" i="1"/>
              <a:t>SCOPUS</a:t>
            </a:r>
            <a:r>
              <a:rPr lang="uk-UA" altLang="ru-RU" sz="2400" b="1" i="1"/>
              <a:t> (</a:t>
            </a:r>
            <a:r>
              <a:rPr lang="en-US" altLang="ru-RU" sz="2400" b="1" i="1"/>
              <a:t>Elsevier), </a:t>
            </a:r>
            <a:r>
              <a:rPr lang="ru-RU" altLang="ru-RU" sz="2400" b="1" i="1"/>
              <a:t>базах даних </a:t>
            </a:r>
            <a:r>
              <a:rPr lang="en-US" altLang="ru-RU" sz="2400" b="1" i="1"/>
              <a:t>STN International </a:t>
            </a:r>
            <a:r>
              <a:rPr lang="ru-RU" altLang="ru-RU" sz="2400" b="1" i="1"/>
              <a:t>та небагатьох </a:t>
            </a:r>
            <a:r>
              <a:rPr lang="uk-UA" altLang="ru-RU" sz="2400" b="1" i="1"/>
              <a:t>інших</a:t>
            </a:r>
            <a:endParaRPr lang="en-US" altLang="ru-RU" sz="2400" b="1" i="1"/>
          </a:p>
        </p:txBody>
      </p:sp>
      <p:sp>
        <p:nvSpPr>
          <p:cNvPr id="2" name="Дата 1"/>
          <p:cNvSpPr>
            <a:spLocks noGrp="1"/>
          </p:cNvSpPr>
          <p:nvPr>
            <p:ph type="dt" sz="half" idx="10"/>
          </p:nvPr>
        </p:nvSpPr>
        <p:spPr/>
        <p:txBody>
          <a:bodyPr/>
          <a:lstStyle/>
          <a:p>
            <a:fld id="{D3F42765-9568-4CF2-BCB8-BE41E1EE693B}" type="datetime1">
              <a:rPr lang="ru-RU" smtClean="0"/>
              <a:t>20.11.2013</a:t>
            </a:fld>
            <a:endParaRPr lang="ru-RU"/>
          </a:p>
        </p:txBody>
      </p:sp>
    </p:spTree>
    <p:extLst>
      <p:ext uri="{BB962C8B-B14F-4D97-AF65-F5344CB8AC3E}">
        <p14:creationId xmlns:p14="http://schemas.microsoft.com/office/powerpoint/2010/main" val="4070045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2"/>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5" name="Номер слайда 3"/>
          <p:cNvSpPr>
            <a:spLocks noGrp="1"/>
          </p:cNvSpPr>
          <p:nvPr>
            <p:ph type="sldNum" sz="quarter" idx="12"/>
          </p:nvPr>
        </p:nvSpPr>
        <p:spPr/>
        <p:txBody>
          <a:bodyPr/>
          <a:lstStyle/>
          <a:p>
            <a:fld id="{1B8D213A-91CD-4C6C-9FA9-5F10C4660490}" type="slidenum">
              <a:rPr lang="en-US" altLang="ru-RU"/>
              <a:pPr/>
              <a:t>33</a:t>
            </a:fld>
            <a:endParaRPr lang="en-US" altLang="ru-RU"/>
          </a:p>
        </p:txBody>
      </p:sp>
      <p:graphicFrame>
        <p:nvGraphicFramePr>
          <p:cNvPr id="59528" name="Group 136"/>
          <p:cNvGraphicFramePr>
            <a:graphicFrameLocks noGrp="1"/>
          </p:cNvGraphicFramePr>
          <p:nvPr>
            <p:ph idx="4294967295"/>
          </p:nvPr>
        </p:nvGraphicFramePr>
        <p:xfrm>
          <a:off x="914400" y="277813"/>
          <a:ext cx="7772400" cy="6144578"/>
        </p:xfrm>
        <a:graphic>
          <a:graphicData uri="http://schemas.openxmlformats.org/drawingml/2006/table">
            <a:tbl>
              <a:tblPr/>
              <a:tblGrid>
                <a:gridCol w="666750"/>
                <a:gridCol w="1144588"/>
                <a:gridCol w="1106487"/>
                <a:gridCol w="1104900"/>
                <a:gridCol w="935038"/>
                <a:gridCol w="933450"/>
                <a:gridCol w="935037"/>
                <a:gridCol w="946150"/>
              </a:tblGrid>
              <a:tr h="619125">
                <a:tc rowSpan="2">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200" b="0" i="0" u="none" strike="noStrike" cap="none" normalizeH="0" baseline="0" smtClean="0">
                          <a:ln>
                            <a:noFill/>
                          </a:ln>
                          <a:solidFill>
                            <a:schemeClr val="tx1"/>
                          </a:solidFill>
                          <a:effectLst/>
                          <a:latin typeface="Times New Roman" pitchFamily="18" charset="0"/>
                          <a:cs typeface="Times New Roman" pitchFamily="18" charset="0"/>
                        </a:rPr>
                        <a:t>Номер запиту</a:t>
                      </a:r>
                      <a:endParaRPr kumimoji="0" lang="uk-UA" altLang="ru-RU"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Загальна кількість знайдених статей, шт.</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В тому числі ті **, що опубліковані у конкретному видавництві, шт. (у відсотках від загальної кількості за запитом)</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06475">
                <a:tc vMerge="1">
                  <a:txBody>
                    <a:bodyPr/>
                    <a:lstStyle/>
                    <a:p>
                      <a:endParaRPr lang="ru-RU"/>
                    </a:p>
                  </a:txBody>
                  <a:tcPr/>
                </a:tc>
                <a:tc vMerge="1">
                  <a:txBody>
                    <a:bodyPr/>
                    <a:lstStyle/>
                    <a:p>
                      <a:endParaRPr lang="ru-RU"/>
                    </a:p>
                  </a:txBody>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Elsevier</a:t>
                      </a:r>
                      <a:endParaRPr kumimoji="0" lang="en-US" alt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(2500* журналів)</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Springer</a:t>
                      </a:r>
                      <a:endParaRPr kumimoji="0" lang="en-US" alt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en-US" alt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журналів)</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IEEE</a:t>
                      </a:r>
                      <a:endParaRPr kumimoji="0" lang="en-US" alt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(500* видань)</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IoP</a:t>
                      </a:r>
                      <a:endParaRPr kumimoji="0" lang="en-US" alt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(80* видань)</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Nature</a:t>
                      </a:r>
                      <a:endParaRPr kumimoji="0" lang="en-US" alt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alt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видань)</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Emerald</a:t>
                      </a:r>
                      <a:endParaRPr kumimoji="0" lang="en-US" alt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altLang="ru-RU"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видань)</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19391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Times New Roman" pitchFamily="18" charset="0"/>
                          <a:cs typeface="Times New Roman" pitchFamily="18" charset="0"/>
                        </a:rPr>
                        <a:t>3886 (20)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593 (3)</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1066 (5)</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177 (1)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38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7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460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32 (7)</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18 (4)</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7 (2)</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Times New Roman" pitchFamily="18" charset="0"/>
                          <a:cs typeface="Times New Roman" pitchFamily="18" charset="0"/>
                        </a:rPr>
                        <a:t>123 (27)</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solidFill>
                  </a:tcPr>
                </a:tc>
              </a:tr>
              <a:tr h="265113">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685</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Times New Roman" pitchFamily="18" charset="0"/>
                          <a:cs typeface="Times New Roman" pitchFamily="18" charset="0"/>
                        </a:rPr>
                        <a:t>157 (23)</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13 (2)</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2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5 (6)</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8 (10)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Times New Roman" pitchFamily="18" charset="0"/>
                          <a:cs typeface="Times New Roman" pitchFamily="18" charset="0"/>
                        </a:rPr>
                        <a:t>21 (26)</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3197</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Times New Roman" pitchFamily="18" charset="0"/>
                          <a:cs typeface="Times New Roman" pitchFamily="18" charset="0"/>
                        </a:rPr>
                        <a:t>853 (27)</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43 (1)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20 (1)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159 (5)</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4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591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19 (3)</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10 (2)</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Times New Roman" pitchFamily="18" charset="0"/>
                          <a:cs typeface="Times New Roman" pitchFamily="18" charset="0"/>
                        </a:rPr>
                        <a:t>77 (13)</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2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161231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11155 (7)</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2635 (2)</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Times New Roman" pitchFamily="18" charset="0"/>
                          <a:cs typeface="Times New Roman" pitchFamily="18" charset="0"/>
                        </a:rPr>
                        <a:t>16268 (10)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2766 (2)</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505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35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50800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Times New Roman" pitchFamily="18" charset="0"/>
                          <a:cs typeface="Times New Roman" pitchFamily="18" charset="0"/>
                        </a:rPr>
                        <a:t>5283 (10)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1261 (2)</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3592 (7)</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1139 (2)</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96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21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81176</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Times New Roman" pitchFamily="18" charset="0"/>
                          <a:cs typeface="Times New Roman" pitchFamily="18" charset="0"/>
                        </a:rPr>
                        <a:t>25131 (31)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1702 (2)</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103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137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2754 (3)</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738">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68143</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Times New Roman" pitchFamily="18" charset="0"/>
                          <a:cs typeface="Times New Roman" pitchFamily="18" charset="0"/>
                        </a:rPr>
                        <a:t>11143 (15)</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1485 (3)</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123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96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9133 (2)</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0 (0)</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150">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1065602</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1" i="0" u="none" strike="noStrike" cap="none" normalizeH="0" baseline="0" smtClean="0">
                          <a:ln>
                            <a:noFill/>
                          </a:ln>
                          <a:solidFill>
                            <a:schemeClr val="tx1"/>
                          </a:solidFill>
                          <a:effectLst/>
                          <a:latin typeface="Times New Roman" pitchFamily="18" charset="0"/>
                          <a:cs typeface="Times New Roman" pitchFamily="18" charset="0"/>
                        </a:rPr>
                        <a:t>11764 (11)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33">
                        <a:alpha val="50195"/>
                      </a:srgbClr>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4049 (4)</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1014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1007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2250 (2)</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itchFamily="18" charset="0"/>
                          <a:cs typeface="Times New Roman" pitchFamily="18" charset="0"/>
                        </a:rPr>
                        <a:t>21 (&lt;1)</a:t>
                      </a:r>
                      <a:endParaRPr kumimoji="0" lang="uk-UA" alt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Дата 1"/>
          <p:cNvSpPr>
            <a:spLocks noGrp="1"/>
          </p:cNvSpPr>
          <p:nvPr>
            <p:ph type="dt" sz="half" idx="10"/>
          </p:nvPr>
        </p:nvSpPr>
        <p:spPr/>
        <p:txBody>
          <a:bodyPr/>
          <a:lstStyle/>
          <a:p>
            <a:fld id="{73FE705D-BD16-4BE6-A6BD-83AEBD9DE52C}" type="datetime1">
              <a:rPr lang="ru-RU" smtClean="0"/>
              <a:t>20.11.2013</a:t>
            </a:fld>
            <a:endParaRPr lang="ru-RU"/>
          </a:p>
        </p:txBody>
      </p:sp>
    </p:spTree>
    <p:extLst>
      <p:ext uri="{BB962C8B-B14F-4D97-AF65-F5344CB8AC3E}">
        <p14:creationId xmlns:p14="http://schemas.microsoft.com/office/powerpoint/2010/main" val="1736901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Мон</a:t>
            </a:r>
            <a:r>
              <a:rPr lang="uk-UA" dirty="0" err="1" smtClean="0"/>
              <a:t>іторинг</a:t>
            </a:r>
            <a:r>
              <a:rPr lang="uk-UA" dirty="0" smtClean="0"/>
              <a:t> журналу</a:t>
            </a:r>
            <a:endParaRPr lang="ru-RU" dirty="0"/>
          </a:p>
        </p:txBody>
      </p:sp>
      <p:sp>
        <p:nvSpPr>
          <p:cNvPr id="3" name="Дата 2"/>
          <p:cNvSpPr>
            <a:spLocks noGrp="1"/>
          </p:cNvSpPr>
          <p:nvPr>
            <p:ph type="dt" sz="half" idx="10"/>
          </p:nvPr>
        </p:nvSpPr>
        <p:spPr/>
        <p:txBody>
          <a:bodyPr/>
          <a:lstStyle/>
          <a:p>
            <a:fld id="{CDDCF654-54A8-4D30-B4B9-81DA7F1803B1}"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34</a:t>
            </a:fld>
            <a:endParaRPr lang="ru-RU"/>
          </a:p>
        </p:txBody>
      </p:sp>
    </p:spTree>
    <p:extLst>
      <p:ext uri="{BB962C8B-B14F-4D97-AF65-F5344CB8AC3E}">
        <p14:creationId xmlns:p14="http://schemas.microsoft.com/office/powerpoint/2010/main" val="3166330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754A645-D74A-4DA8-9399-9AED3256935E}"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35</a:t>
            </a:fld>
            <a:endParaRPr lang="ru-RU"/>
          </a:p>
        </p:txBody>
      </p:sp>
      <p:sp>
        <p:nvSpPr>
          <p:cNvPr id="2" name="Заголовок 1"/>
          <p:cNvSpPr>
            <a:spLocks noGrp="1"/>
          </p:cNvSpPr>
          <p:nvPr>
            <p:ph type="title"/>
          </p:nvPr>
        </p:nvSpPr>
        <p:spPr>
          <a:xfrm>
            <a:off x="1819800" y="5301208"/>
            <a:ext cx="6512511" cy="646008"/>
          </a:xfrm>
        </p:spPr>
        <p:txBody>
          <a:bodyPr/>
          <a:lstStyle/>
          <a:p>
            <a:pPr marL="0" indent="0">
              <a:buNone/>
            </a:pPr>
            <a:r>
              <a:rPr lang="en-US" sz="3200" dirty="0" smtClean="0"/>
              <a:t>SCOPUS: </a:t>
            </a:r>
            <a:r>
              <a:rPr lang="ru-RU" sz="3200" dirty="0" err="1" smtClean="0"/>
              <a:t>Мон</a:t>
            </a:r>
            <a:r>
              <a:rPr lang="uk-UA" sz="3200" dirty="0" err="1" smtClean="0"/>
              <a:t>іторинг</a:t>
            </a:r>
            <a:r>
              <a:rPr lang="uk-UA" sz="3200" dirty="0" smtClean="0"/>
              <a:t> журналів</a:t>
            </a:r>
            <a:endParaRPr lang="ru-RU" sz="3200" dirty="0"/>
          </a:p>
        </p:txBody>
      </p:sp>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7" y="2132856"/>
            <a:ext cx="3815747" cy="286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132855"/>
            <a:ext cx="3888432" cy="29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6922" y="1089436"/>
            <a:ext cx="7925568" cy="584775"/>
          </a:xfrm>
          <a:prstGeom prst="rect">
            <a:avLst/>
          </a:prstGeom>
          <a:noFill/>
        </p:spPr>
        <p:txBody>
          <a:bodyPr wrap="none" rtlCol="0">
            <a:spAutoFit/>
          </a:bodyPr>
          <a:lstStyle/>
          <a:p>
            <a:pPr marL="342900" indent="-342900">
              <a:buAutoNum type="arabicPeriod"/>
            </a:pPr>
            <a:r>
              <a:rPr lang="uk-UA" sz="1600" b="1" dirty="0" err="1" smtClean="0">
                <a:solidFill>
                  <a:schemeClr val="accent3">
                    <a:lumMod val="50000"/>
                  </a:schemeClr>
                </a:solidFill>
              </a:rPr>
              <a:t>Експерементальна</a:t>
            </a:r>
            <a:r>
              <a:rPr lang="uk-UA" sz="1600" b="1" dirty="0" smtClean="0">
                <a:solidFill>
                  <a:schemeClr val="accent3">
                    <a:lumMod val="50000"/>
                  </a:schemeClr>
                </a:solidFill>
              </a:rPr>
              <a:t> онкологія</a:t>
            </a:r>
            <a:r>
              <a:rPr lang="en-US" sz="1600" b="1" dirty="0" smtClean="0">
                <a:solidFill>
                  <a:schemeClr val="accent3">
                    <a:lumMod val="50000"/>
                  </a:schemeClr>
                </a:solidFill>
              </a:rPr>
              <a:t>				- SJR = 0,450</a:t>
            </a:r>
            <a:endParaRPr lang="uk-UA" sz="1600" b="1" dirty="0" smtClean="0">
              <a:solidFill>
                <a:schemeClr val="accent3">
                  <a:lumMod val="50000"/>
                </a:schemeClr>
              </a:solidFill>
            </a:endParaRPr>
          </a:p>
          <a:p>
            <a:pPr marL="342900" indent="-342900">
              <a:buAutoNum type="arabicPeriod"/>
            </a:pPr>
            <a:r>
              <a:rPr lang="en-US" sz="1600" b="1" dirty="0" smtClean="0">
                <a:solidFill>
                  <a:schemeClr val="accent1">
                    <a:lumMod val="75000"/>
                  </a:schemeClr>
                </a:solidFill>
              </a:rPr>
              <a:t>Journal of Experimental Therapeutics and Oncology		- SJR = 0,493</a:t>
            </a:r>
            <a:endParaRPr lang="ru-RU" sz="1600" b="1" dirty="0">
              <a:solidFill>
                <a:schemeClr val="accent1">
                  <a:lumMod val="75000"/>
                </a:schemeClr>
              </a:solidFill>
            </a:endParaRPr>
          </a:p>
        </p:txBody>
      </p:sp>
    </p:spTree>
    <p:extLst>
      <p:ext uri="{BB962C8B-B14F-4D97-AF65-F5344CB8AC3E}">
        <p14:creationId xmlns:p14="http://schemas.microsoft.com/office/powerpoint/2010/main" val="13621296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45224"/>
            <a:ext cx="7982273" cy="646008"/>
          </a:xfrm>
        </p:spPr>
        <p:txBody>
          <a:bodyPr/>
          <a:lstStyle/>
          <a:p>
            <a:pPr marL="0" indent="0">
              <a:buNone/>
            </a:pPr>
            <a:r>
              <a:rPr lang="en-US" sz="3200" dirty="0" smtClean="0"/>
              <a:t>SCOPUS: </a:t>
            </a:r>
            <a:r>
              <a:rPr lang="ru-RU" sz="3200" dirty="0" err="1" smtClean="0"/>
              <a:t>Мон</a:t>
            </a:r>
            <a:r>
              <a:rPr lang="uk-UA" sz="3200" dirty="0" err="1" smtClean="0"/>
              <a:t>іторинг</a:t>
            </a:r>
            <a:r>
              <a:rPr lang="uk-UA" sz="3200" dirty="0" smtClean="0"/>
              <a:t> журналів</a:t>
            </a:r>
            <a:r>
              <a:rPr lang="en-US" sz="3200" dirty="0" smtClean="0"/>
              <a:t> - SJR</a:t>
            </a:r>
            <a:endParaRPr lang="ru-RU" sz="3200" dirty="0"/>
          </a:p>
        </p:txBody>
      </p:sp>
      <p:sp>
        <p:nvSpPr>
          <p:cNvPr id="3" name="Дата 2"/>
          <p:cNvSpPr>
            <a:spLocks noGrp="1"/>
          </p:cNvSpPr>
          <p:nvPr>
            <p:ph type="dt" sz="half" idx="10"/>
          </p:nvPr>
        </p:nvSpPr>
        <p:spPr/>
        <p:txBody>
          <a:bodyPr/>
          <a:lstStyle/>
          <a:p>
            <a:fld id="{C672308E-9B91-4236-96F5-A330457DAA97}"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36</a:t>
            </a:fld>
            <a:endParaRPr lang="ru-RU"/>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9192"/>
            <a:ext cx="6827912" cy="512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820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45224"/>
            <a:ext cx="7910265" cy="646008"/>
          </a:xfrm>
        </p:spPr>
        <p:txBody>
          <a:bodyPr/>
          <a:lstStyle/>
          <a:p>
            <a:pPr marL="0" indent="0">
              <a:buNone/>
            </a:pPr>
            <a:r>
              <a:rPr lang="en-US" sz="3200" dirty="0" smtClean="0"/>
              <a:t>SCOPUS: </a:t>
            </a:r>
            <a:r>
              <a:rPr lang="ru-RU" sz="3200" dirty="0" err="1" smtClean="0"/>
              <a:t>Мон</a:t>
            </a:r>
            <a:r>
              <a:rPr lang="uk-UA" sz="3200" dirty="0" err="1" smtClean="0"/>
              <a:t>іторинг</a:t>
            </a:r>
            <a:r>
              <a:rPr lang="uk-UA" sz="3200" dirty="0" smtClean="0"/>
              <a:t> журналів</a:t>
            </a:r>
            <a:r>
              <a:rPr lang="en-US" sz="3200" dirty="0" smtClean="0"/>
              <a:t> - SNIP</a:t>
            </a:r>
            <a:endParaRPr lang="ru-RU" sz="3200" dirty="0"/>
          </a:p>
        </p:txBody>
      </p:sp>
      <p:sp>
        <p:nvSpPr>
          <p:cNvPr id="3" name="Дата 2"/>
          <p:cNvSpPr>
            <a:spLocks noGrp="1"/>
          </p:cNvSpPr>
          <p:nvPr>
            <p:ph type="dt" sz="half" idx="10"/>
          </p:nvPr>
        </p:nvSpPr>
        <p:spPr/>
        <p:txBody>
          <a:bodyPr/>
          <a:lstStyle/>
          <a:p>
            <a:fld id="{77543D29-255B-4AE3-88F6-F85A4616FC12}"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37</a:t>
            </a:fld>
            <a:endParaRPr lang="ru-RU"/>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40972"/>
            <a:ext cx="6755904" cy="506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979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45224"/>
            <a:ext cx="8054281" cy="646008"/>
          </a:xfrm>
        </p:spPr>
        <p:txBody>
          <a:bodyPr/>
          <a:lstStyle/>
          <a:p>
            <a:pPr marL="0" indent="0">
              <a:buNone/>
            </a:pPr>
            <a:r>
              <a:rPr lang="en-US" sz="2800" dirty="0" smtClean="0"/>
              <a:t>SCOPUS: </a:t>
            </a:r>
            <a:r>
              <a:rPr lang="ru-RU" sz="2800" dirty="0" err="1" smtClean="0"/>
              <a:t>Мон</a:t>
            </a:r>
            <a:r>
              <a:rPr lang="uk-UA" sz="2800" dirty="0" err="1" smtClean="0"/>
              <a:t>іторинг</a:t>
            </a:r>
            <a:r>
              <a:rPr lang="uk-UA" sz="2800" dirty="0" smtClean="0"/>
              <a:t> журналів</a:t>
            </a:r>
            <a:r>
              <a:rPr lang="en-US" sz="2800" dirty="0" smtClean="0"/>
              <a:t> - Citations</a:t>
            </a:r>
            <a:endParaRPr lang="ru-RU" sz="2800" dirty="0"/>
          </a:p>
        </p:txBody>
      </p:sp>
      <p:sp>
        <p:nvSpPr>
          <p:cNvPr id="3" name="Дата 2"/>
          <p:cNvSpPr>
            <a:spLocks noGrp="1"/>
          </p:cNvSpPr>
          <p:nvPr>
            <p:ph type="dt" sz="half" idx="10"/>
          </p:nvPr>
        </p:nvSpPr>
        <p:spPr/>
        <p:txBody>
          <a:bodyPr/>
          <a:lstStyle/>
          <a:p>
            <a:fld id="{65A22A05-FE7B-4445-A0C3-494B3EEDDCB2}"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38</a:t>
            </a:fld>
            <a:endParaRPr lang="ru-RU"/>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4664"/>
            <a:ext cx="643271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979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45224"/>
            <a:ext cx="7910265" cy="646008"/>
          </a:xfrm>
        </p:spPr>
        <p:txBody>
          <a:bodyPr/>
          <a:lstStyle/>
          <a:p>
            <a:pPr marL="0" indent="0">
              <a:buNone/>
            </a:pPr>
            <a:r>
              <a:rPr lang="en-US" sz="3200" dirty="0" smtClean="0"/>
              <a:t>SCOPUS: </a:t>
            </a:r>
            <a:r>
              <a:rPr lang="ru-RU" sz="3200" dirty="0" err="1" smtClean="0"/>
              <a:t>Мон</a:t>
            </a:r>
            <a:r>
              <a:rPr lang="uk-UA" sz="3200" dirty="0" err="1" smtClean="0"/>
              <a:t>іторинг</a:t>
            </a:r>
            <a:r>
              <a:rPr lang="uk-UA" sz="3200" dirty="0" smtClean="0"/>
              <a:t> журналів</a:t>
            </a:r>
            <a:r>
              <a:rPr lang="en-US" sz="3200" dirty="0" smtClean="0"/>
              <a:t> - Docs</a:t>
            </a:r>
            <a:endParaRPr lang="ru-RU" sz="3200" dirty="0"/>
          </a:p>
        </p:txBody>
      </p:sp>
      <p:sp>
        <p:nvSpPr>
          <p:cNvPr id="3" name="Дата 2"/>
          <p:cNvSpPr>
            <a:spLocks noGrp="1"/>
          </p:cNvSpPr>
          <p:nvPr>
            <p:ph type="dt" sz="half" idx="10"/>
          </p:nvPr>
        </p:nvSpPr>
        <p:spPr/>
        <p:txBody>
          <a:bodyPr/>
          <a:lstStyle/>
          <a:p>
            <a:fld id="{27CAA26F-1C5C-41ED-AF98-8271FBAFEBFB}"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39</a:t>
            </a:fld>
            <a:endParaRPr lang="ru-RU"/>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6611888" cy="495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979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r>
              <a:rPr lang="uk-UA" b="1" dirty="0"/>
              <a:t>ПЕРІОДИЧНІ ВИДАННЯ</a:t>
            </a:r>
            <a:endParaRPr lang="ru-RU" dirty="0"/>
          </a:p>
          <a:p>
            <a:pPr lvl="0"/>
            <a:r>
              <a:rPr lang="uk-UA" dirty="0"/>
              <a:t>Як дізнатись, чи входить конкретний журнал до </a:t>
            </a:r>
            <a:r>
              <a:rPr lang="uk-UA" dirty="0" err="1"/>
              <a:t>наукометричних</a:t>
            </a:r>
            <a:r>
              <a:rPr lang="uk-UA" dirty="0"/>
              <a:t> баз? </a:t>
            </a:r>
            <a:endParaRPr lang="ru-RU" dirty="0"/>
          </a:p>
          <a:p>
            <a:pPr lvl="0"/>
            <a:r>
              <a:rPr lang="uk-UA" dirty="0"/>
              <a:t>Яким чином знайти інформацію про наукові видання з певного наукового напряму, включені до </a:t>
            </a:r>
            <a:r>
              <a:rPr lang="uk-UA" dirty="0" err="1"/>
              <a:t>Scopus</a:t>
            </a:r>
            <a:r>
              <a:rPr lang="uk-UA" dirty="0"/>
              <a:t>?</a:t>
            </a:r>
            <a:endParaRPr lang="ru-RU" dirty="0"/>
          </a:p>
          <a:p>
            <a:pPr lvl="0"/>
            <a:r>
              <a:rPr lang="uk-UA" dirty="0"/>
              <a:t>Як (і ким?) визначається </a:t>
            </a:r>
            <a:r>
              <a:rPr lang="uk-UA" dirty="0" err="1"/>
              <a:t>наукометричний</a:t>
            </a:r>
            <a:r>
              <a:rPr lang="uk-UA" dirty="0"/>
              <a:t> статус періодичного фахового видання?</a:t>
            </a:r>
            <a:endParaRPr lang="ru-RU" dirty="0"/>
          </a:p>
          <a:p>
            <a:pPr lvl="0"/>
            <a:r>
              <a:rPr lang="uk-UA" dirty="0"/>
              <a:t>Який шанс українських фахових видань входження до </a:t>
            </a:r>
            <a:r>
              <a:rPr lang="uk-UA" dirty="0" err="1"/>
              <a:t>наукометричних</a:t>
            </a:r>
            <a:r>
              <a:rPr lang="uk-UA" dirty="0"/>
              <a:t> баз? </a:t>
            </a:r>
            <a:endParaRPr lang="ru-RU" dirty="0"/>
          </a:p>
          <a:p>
            <a:pPr lvl="0"/>
            <a:r>
              <a:rPr lang="uk-UA" dirty="0"/>
              <a:t>На якому сайті можна отримати повну інформацію (українською чи російською мовами) про видання, зокрема вітчизняні, які входять до міжнародних </a:t>
            </a:r>
            <a:r>
              <a:rPr lang="uk-UA" dirty="0" err="1"/>
              <a:t>наукометричних</a:t>
            </a:r>
            <a:r>
              <a:rPr lang="uk-UA" dirty="0"/>
              <a:t> баз даних?</a:t>
            </a:r>
            <a:endParaRPr lang="ru-RU" dirty="0"/>
          </a:p>
          <a:p>
            <a:endParaRPr lang="ru-RU" dirty="0"/>
          </a:p>
        </p:txBody>
      </p:sp>
      <p:sp>
        <p:nvSpPr>
          <p:cNvPr id="3" name="Дата 2"/>
          <p:cNvSpPr>
            <a:spLocks noGrp="1"/>
          </p:cNvSpPr>
          <p:nvPr>
            <p:ph type="dt" sz="half" idx="10"/>
          </p:nvPr>
        </p:nvSpPr>
        <p:spPr/>
        <p:txBody>
          <a:bodyPr/>
          <a:lstStyle/>
          <a:p>
            <a:pPr>
              <a:defRPr/>
            </a:pPr>
            <a:fld id="{80182EFD-4228-44EF-97DB-E3396DBDEFA8}" type="datetime1">
              <a:rPr lang="ru-RU" smtClean="0"/>
              <a:t>20.11.2013</a:t>
            </a:fld>
            <a:endParaRPr lang="ru-RU"/>
          </a:p>
        </p:txBody>
      </p:sp>
      <p:sp>
        <p:nvSpPr>
          <p:cNvPr id="4" name="Нижний колонтитул 3"/>
          <p:cNvSpPr>
            <a:spLocks noGrp="1"/>
          </p:cNvSpPr>
          <p:nvPr>
            <p:ph type="ftr" sz="quarter" idx="11"/>
          </p:nvPr>
        </p:nvSpPr>
        <p:spPr/>
        <p:txBody>
          <a:bodyPr/>
          <a:lstStyle/>
          <a:p>
            <a:pPr>
              <a:defRPr/>
            </a:pPr>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pPr>
              <a:defRPr/>
            </a:pPr>
            <a:fld id="{387E9A92-7967-4116-B1CD-E2C6E07C8D17}" type="slidenum">
              <a:rPr lang="ru-RU" smtClean="0"/>
              <a:pPr>
                <a:defRPr/>
              </a:pPr>
              <a:t>4</a:t>
            </a:fld>
            <a:endParaRPr lang="ru-RU"/>
          </a:p>
        </p:txBody>
      </p:sp>
    </p:spTree>
    <p:extLst>
      <p:ext uri="{BB962C8B-B14F-4D97-AF65-F5344CB8AC3E}">
        <p14:creationId xmlns:p14="http://schemas.microsoft.com/office/powerpoint/2010/main" val="1576020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45224"/>
            <a:ext cx="8352928" cy="646008"/>
          </a:xfrm>
        </p:spPr>
        <p:txBody>
          <a:bodyPr/>
          <a:lstStyle/>
          <a:p>
            <a:pPr marL="0" indent="0">
              <a:buNone/>
            </a:pPr>
            <a:r>
              <a:rPr lang="en-US" sz="3200" dirty="0" smtClean="0"/>
              <a:t>SCOPUS: </a:t>
            </a:r>
            <a:r>
              <a:rPr lang="ru-RU" sz="3200" dirty="0" err="1" smtClean="0"/>
              <a:t>Мон</a:t>
            </a:r>
            <a:r>
              <a:rPr lang="uk-UA" sz="3200" dirty="0" err="1" smtClean="0"/>
              <a:t>іторинг</a:t>
            </a:r>
            <a:r>
              <a:rPr lang="uk-UA" sz="3200" dirty="0" smtClean="0"/>
              <a:t> журналів</a:t>
            </a:r>
            <a:r>
              <a:rPr lang="en-US" sz="3200" dirty="0" smtClean="0"/>
              <a:t> – Not Cited</a:t>
            </a:r>
            <a:endParaRPr lang="ru-RU" sz="3200" dirty="0"/>
          </a:p>
        </p:txBody>
      </p:sp>
      <p:sp>
        <p:nvSpPr>
          <p:cNvPr id="3" name="Дата 2"/>
          <p:cNvSpPr>
            <a:spLocks noGrp="1"/>
          </p:cNvSpPr>
          <p:nvPr>
            <p:ph type="dt" sz="half" idx="10"/>
          </p:nvPr>
        </p:nvSpPr>
        <p:spPr/>
        <p:txBody>
          <a:bodyPr/>
          <a:lstStyle/>
          <a:p>
            <a:fld id="{3125BFD5-5772-4450-A7F6-AFEA1CE7557E}"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40</a:t>
            </a:fld>
            <a:endParaRPr lang="ru-RU"/>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2992"/>
            <a:ext cx="6618312" cy="496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979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45224"/>
            <a:ext cx="8270305" cy="646008"/>
          </a:xfrm>
        </p:spPr>
        <p:txBody>
          <a:bodyPr/>
          <a:lstStyle/>
          <a:p>
            <a:pPr marL="0" indent="0">
              <a:buNone/>
            </a:pPr>
            <a:r>
              <a:rPr lang="en-US" sz="2800" dirty="0" smtClean="0"/>
              <a:t>SCOPUS: </a:t>
            </a:r>
            <a:r>
              <a:rPr lang="ru-RU" sz="2800" dirty="0" err="1" smtClean="0"/>
              <a:t>Мон</a:t>
            </a:r>
            <a:r>
              <a:rPr lang="uk-UA" sz="2800" dirty="0" err="1" smtClean="0"/>
              <a:t>іторинг</a:t>
            </a:r>
            <a:r>
              <a:rPr lang="uk-UA" sz="2800" dirty="0" smtClean="0"/>
              <a:t> журналів</a:t>
            </a:r>
            <a:r>
              <a:rPr lang="en-US" sz="2800" dirty="0" smtClean="0"/>
              <a:t>- Reviews %</a:t>
            </a:r>
            <a:endParaRPr lang="ru-RU" sz="2800" dirty="0"/>
          </a:p>
        </p:txBody>
      </p:sp>
      <p:sp>
        <p:nvSpPr>
          <p:cNvPr id="3" name="Дата 2"/>
          <p:cNvSpPr>
            <a:spLocks noGrp="1"/>
          </p:cNvSpPr>
          <p:nvPr>
            <p:ph type="dt" sz="half" idx="10"/>
          </p:nvPr>
        </p:nvSpPr>
        <p:spPr/>
        <p:txBody>
          <a:bodyPr/>
          <a:lstStyle/>
          <a:p>
            <a:fld id="{2A90323C-82F8-42F4-8FF4-3A39B0997538}"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41</a:t>
            </a:fld>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0648"/>
            <a:ext cx="6971928" cy="522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979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5445224"/>
            <a:ext cx="7334201" cy="646008"/>
          </a:xfrm>
        </p:spPr>
        <p:txBody>
          <a:bodyPr/>
          <a:lstStyle/>
          <a:p>
            <a:pPr marL="0" indent="0">
              <a:buNone/>
            </a:pPr>
            <a:r>
              <a:rPr lang="en-US" sz="3600" dirty="0" smtClean="0"/>
              <a:t>SCOPUS: </a:t>
            </a:r>
            <a:r>
              <a:rPr lang="ru-RU" sz="3600" dirty="0" err="1" smtClean="0"/>
              <a:t>Мон</a:t>
            </a:r>
            <a:r>
              <a:rPr lang="uk-UA" sz="3600" dirty="0" err="1" smtClean="0"/>
              <a:t>іторинг</a:t>
            </a:r>
            <a:r>
              <a:rPr lang="uk-UA" sz="3600" dirty="0" smtClean="0"/>
              <a:t> журналів</a:t>
            </a:r>
            <a:endParaRPr lang="ru-RU" sz="3600" dirty="0"/>
          </a:p>
        </p:txBody>
      </p:sp>
      <p:sp>
        <p:nvSpPr>
          <p:cNvPr id="3" name="Дата 2"/>
          <p:cNvSpPr>
            <a:spLocks noGrp="1"/>
          </p:cNvSpPr>
          <p:nvPr>
            <p:ph type="dt" sz="half" idx="10"/>
          </p:nvPr>
        </p:nvSpPr>
        <p:spPr/>
        <p:txBody>
          <a:bodyPr/>
          <a:lstStyle/>
          <a:p>
            <a:fld id="{26DDF2A3-7499-45EA-B511-FABC57CD89EE}"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42</a:t>
            </a:fld>
            <a:endParaRPr lang="ru-RU"/>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7464"/>
            <a:ext cx="691276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9794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6BCDB0E-49C5-4395-8349-8A7E85338ADE}"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43</a:t>
            </a:fld>
            <a:endParaRPr lang="ru-RU"/>
          </a:p>
        </p:txBody>
      </p:sp>
      <p:sp>
        <p:nvSpPr>
          <p:cNvPr id="6" name="Заголовок 1"/>
          <p:cNvSpPr>
            <a:spLocks noGrp="1"/>
          </p:cNvSpPr>
          <p:nvPr>
            <p:ph type="title"/>
          </p:nvPr>
        </p:nvSpPr>
        <p:spPr>
          <a:xfrm>
            <a:off x="467544" y="5517232"/>
            <a:ext cx="8240703" cy="646008"/>
          </a:xfrm>
        </p:spPr>
        <p:txBody>
          <a:bodyPr/>
          <a:lstStyle/>
          <a:p>
            <a:pPr marL="0" indent="0">
              <a:buNone/>
            </a:pPr>
            <a:r>
              <a:rPr lang="en-US" sz="3600" dirty="0" smtClean="0"/>
              <a:t>SCOPUS – </a:t>
            </a:r>
            <a:r>
              <a:rPr lang="uk-UA" sz="3600" dirty="0" smtClean="0"/>
              <a:t>Аналіз результатів: Автор</a:t>
            </a:r>
            <a:endParaRPr lang="ru-RU" sz="3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6984776" cy="52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764704"/>
            <a:ext cx="5039883" cy="377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027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96A8DD7-08EC-42BF-84C3-1AC543486630}"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44</a:t>
            </a:fld>
            <a:endParaRPr lang="ru-RU"/>
          </a:p>
        </p:txBody>
      </p:sp>
      <p:sp>
        <p:nvSpPr>
          <p:cNvPr id="6" name="Заголовок 1"/>
          <p:cNvSpPr>
            <a:spLocks noGrp="1"/>
          </p:cNvSpPr>
          <p:nvPr>
            <p:ph type="title"/>
          </p:nvPr>
        </p:nvSpPr>
        <p:spPr>
          <a:xfrm>
            <a:off x="467544" y="5517232"/>
            <a:ext cx="8240703" cy="646008"/>
          </a:xfrm>
        </p:spPr>
        <p:txBody>
          <a:bodyPr/>
          <a:lstStyle/>
          <a:p>
            <a:pPr marL="0" indent="0">
              <a:buNone/>
            </a:pPr>
            <a:r>
              <a:rPr lang="en-US" sz="3200" dirty="0" smtClean="0"/>
              <a:t>SCOPUS – </a:t>
            </a:r>
            <a:r>
              <a:rPr lang="uk-UA" sz="3200" dirty="0" smtClean="0"/>
              <a:t>Аналіз результатів: Установа</a:t>
            </a:r>
            <a:endParaRPr lang="ru-RU" sz="3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7523"/>
            <a:ext cx="6768752" cy="507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547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337580-90D7-4D44-9B0B-BD254FD03773}"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45</a:t>
            </a:fld>
            <a:endParaRPr lang="ru-RU"/>
          </a:p>
        </p:txBody>
      </p:sp>
      <p:sp>
        <p:nvSpPr>
          <p:cNvPr id="5" name="Заголовок 4"/>
          <p:cNvSpPr>
            <a:spLocks noGrp="1"/>
          </p:cNvSpPr>
          <p:nvPr>
            <p:ph type="title"/>
          </p:nvPr>
        </p:nvSpPr>
        <p:spPr>
          <a:xfrm>
            <a:off x="2051720" y="5301208"/>
            <a:ext cx="6512511" cy="782960"/>
          </a:xfrm>
        </p:spPr>
        <p:txBody>
          <a:bodyPr/>
          <a:lstStyle/>
          <a:p>
            <a:pPr marL="0" indent="0">
              <a:buNone/>
            </a:pPr>
            <a:r>
              <a:rPr lang="uk-UA" sz="2000" dirty="0"/>
              <a:t>Місце українських наукових періодичних видань у міжнародній системі наукової інформації</a:t>
            </a:r>
            <a:endParaRPr lang="ru-RU" sz="2000" dirty="0"/>
          </a:p>
        </p:txBody>
      </p:sp>
      <p:sp>
        <p:nvSpPr>
          <p:cNvPr id="6" name="Объект 5"/>
          <p:cNvSpPr>
            <a:spLocks noGrp="1"/>
          </p:cNvSpPr>
          <p:nvPr>
            <p:ph sz="quarter" idx="13"/>
          </p:nvPr>
        </p:nvSpPr>
        <p:spPr>
          <a:xfrm>
            <a:off x="467544" y="476672"/>
            <a:ext cx="7992888" cy="4680520"/>
          </a:xfrm>
        </p:spPr>
        <p:txBody>
          <a:bodyPr>
            <a:normAutofit lnSpcReduction="10000"/>
          </a:bodyPr>
          <a:lstStyle/>
          <a:p>
            <a:pPr marL="45720" indent="0" algn="ctr">
              <a:buNone/>
            </a:pPr>
            <a:r>
              <a:rPr lang="uk-UA" sz="2800" b="1" dirty="0" smtClean="0"/>
              <a:t>Інформаційно-довідкова система «</a:t>
            </a:r>
            <a:r>
              <a:rPr lang="en-US" sz="2800" b="1" dirty="0"/>
              <a:t>SCIMAGOJR</a:t>
            </a:r>
            <a:r>
              <a:rPr lang="uk-UA" sz="2800" b="1" dirty="0" smtClean="0"/>
              <a:t>»</a:t>
            </a:r>
          </a:p>
          <a:p>
            <a:pPr marL="45720" indent="0" algn="ctr">
              <a:buNone/>
            </a:pPr>
            <a:r>
              <a:rPr lang="en-US" sz="2800" b="1" dirty="0" smtClean="0">
                <a:solidFill>
                  <a:schemeClr val="bg2">
                    <a:lumMod val="50000"/>
                  </a:schemeClr>
                </a:solidFill>
              </a:rPr>
              <a:t>http://www.scimagojr.com</a:t>
            </a:r>
            <a:endParaRPr lang="uk-UA" sz="2800" b="1" dirty="0" smtClean="0">
              <a:solidFill>
                <a:schemeClr val="bg2">
                  <a:lumMod val="50000"/>
                </a:schemeClr>
              </a:solidFill>
            </a:endParaRPr>
          </a:p>
          <a:p>
            <a:pPr>
              <a:buFont typeface="Wingdings" pitchFamily="2" charset="2"/>
              <a:buChar char="§"/>
            </a:pPr>
            <a:r>
              <a:rPr lang="uk-UA" dirty="0" smtClean="0"/>
              <a:t>Організація-генератор: Національна рада досліджень при Університеті </a:t>
            </a:r>
            <a:r>
              <a:rPr lang="uk-UA" dirty="0" err="1" smtClean="0"/>
              <a:t>Гранади</a:t>
            </a:r>
            <a:r>
              <a:rPr lang="uk-UA" dirty="0" smtClean="0"/>
              <a:t> (Іспанія)</a:t>
            </a:r>
            <a:endParaRPr lang="en-US" dirty="0" smtClean="0"/>
          </a:p>
          <a:p>
            <a:pPr>
              <a:buFont typeface="Wingdings" pitchFamily="2" charset="2"/>
              <a:buChar char="§"/>
            </a:pPr>
            <a:r>
              <a:rPr lang="ru-RU" dirty="0" smtClean="0"/>
              <a:t>Система б</a:t>
            </a:r>
            <a:r>
              <a:rPr lang="uk-UA" dirty="0" err="1" smtClean="0"/>
              <a:t>ібліометричних</a:t>
            </a:r>
            <a:r>
              <a:rPr lang="uk-UA" dirty="0" smtClean="0"/>
              <a:t> </a:t>
            </a:r>
            <a:r>
              <a:rPr lang="uk-UA" dirty="0" err="1" smtClean="0"/>
              <a:t>кон</a:t>
            </a:r>
            <a:r>
              <a:rPr lang="en-US" dirty="0" smtClean="0"/>
              <a:t>’</a:t>
            </a:r>
            <a:r>
              <a:rPr lang="uk-UA" dirty="0" err="1" smtClean="0"/>
              <a:t>юнктурних</a:t>
            </a:r>
            <a:r>
              <a:rPr lang="uk-UA" dirty="0" smtClean="0"/>
              <a:t> досліджень на рівні країн, галузей досліджень, періодичних видань</a:t>
            </a:r>
          </a:p>
          <a:p>
            <a:pPr>
              <a:buFont typeface="Wingdings" pitchFamily="2" charset="2"/>
              <a:buChar char="§"/>
            </a:pPr>
            <a:r>
              <a:rPr lang="uk-UA" dirty="0" smtClean="0"/>
              <a:t>Інформаційне забезпечення – технологічна база системи </a:t>
            </a:r>
            <a:r>
              <a:rPr lang="en-US" dirty="0" smtClean="0"/>
              <a:t>SCOPUS</a:t>
            </a:r>
          </a:p>
          <a:p>
            <a:pPr>
              <a:buFont typeface="Wingdings" pitchFamily="2" charset="2"/>
              <a:buChar char="§"/>
            </a:pPr>
            <a:r>
              <a:rPr lang="ru-RU" dirty="0" smtClean="0"/>
              <a:t>Режим доступу – </a:t>
            </a:r>
            <a:r>
              <a:rPr lang="ru-RU" dirty="0" err="1" smtClean="0"/>
              <a:t>безплатний</a:t>
            </a:r>
            <a:endParaRPr lang="ru-RU" dirty="0" smtClean="0"/>
          </a:p>
          <a:p>
            <a:pPr>
              <a:buFont typeface="Wingdings" pitchFamily="2" charset="2"/>
              <a:buChar char="§"/>
            </a:pPr>
            <a:r>
              <a:rPr lang="ru-RU" dirty="0" smtClean="0"/>
              <a:t>Система </a:t>
            </a:r>
            <a:r>
              <a:rPr lang="ru-RU" dirty="0" err="1" smtClean="0"/>
              <a:t>забезпечу</a:t>
            </a:r>
            <a:r>
              <a:rPr lang="uk-UA" dirty="0" smtClean="0"/>
              <a:t>є визначення </a:t>
            </a:r>
            <a:r>
              <a:rPr lang="en-US" dirty="0" smtClean="0"/>
              <a:t>SCIMAGO Journal Rank (SJR-</a:t>
            </a:r>
            <a:r>
              <a:rPr lang="uk-UA" dirty="0" smtClean="0"/>
              <a:t>індикатор)</a:t>
            </a:r>
            <a:r>
              <a:rPr lang="en-US" dirty="0" smtClean="0"/>
              <a:t> </a:t>
            </a:r>
            <a:endParaRPr lang="ru-RU" dirty="0"/>
          </a:p>
        </p:txBody>
      </p:sp>
    </p:spTree>
    <p:extLst>
      <p:ext uri="{BB962C8B-B14F-4D97-AF65-F5344CB8AC3E}">
        <p14:creationId xmlns:p14="http://schemas.microsoft.com/office/powerpoint/2010/main" val="15387209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99554C-10BE-42A7-88C5-C2D0C8E2BD19}"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46</a:t>
            </a:fld>
            <a:endParaRPr lang="ru-RU" dirty="0"/>
          </a:p>
        </p:txBody>
      </p:sp>
      <p:sp>
        <p:nvSpPr>
          <p:cNvPr id="5" name="Заголовок 4"/>
          <p:cNvSpPr>
            <a:spLocks noGrp="1"/>
          </p:cNvSpPr>
          <p:nvPr>
            <p:ph type="title"/>
          </p:nvPr>
        </p:nvSpPr>
        <p:spPr>
          <a:xfrm>
            <a:off x="1763688" y="4725144"/>
            <a:ext cx="6955175" cy="1505104"/>
          </a:xfrm>
        </p:spPr>
        <p:txBody>
          <a:bodyPr/>
          <a:lstStyle/>
          <a:p>
            <a:pPr marL="0" indent="0">
              <a:buNone/>
            </a:pPr>
            <a:r>
              <a:rPr lang="uk-UA" dirty="0" smtClean="0"/>
              <a:t>Україна в рейтингу </a:t>
            </a:r>
            <a:r>
              <a:rPr lang="en-US" dirty="0" smtClean="0"/>
              <a:t>SCIMAGOJR = 38</a:t>
            </a:r>
            <a:endParaRPr lang="ru-RU" dirty="0"/>
          </a:p>
        </p:txBody>
      </p:sp>
      <p:sp>
        <p:nvSpPr>
          <p:cNvPr id="6" name="Объект 5"/>
          <p:cNvSpPr>
            <a:spLocks noGrp="1"/>
          </p:cNvSpPr>
          <p:nvPr>
            <p:ph sz="quarter" idx="13"/>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7344817" cy="45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5013176"/>
            <a:ext cx="1345510" cy="1153294"/>
          </a:xfrm>
          <a:prstGeom prst="rect">
            <a:avLst/>
          </a:prstGeom>
        </p:spPr>
      </p:pic>
    </p:spTree>
    <p:extLst>
      <p:ext uri="{BB962C8B-B14F-4D97-AF65-F5344CB8AC3E}">
        <p14:creationId xmlns:p14="http://schemas.microsoft.com/office/powerpoint/2010/main" val="35049771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119851-0E06-4EA0-84A5-8D0F91EF3409}"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47</a:t>
            </a:fld>
            <a:endParaRPr lang="ru-RU"/>
          </a:p>
        </p:txBody>
      </p:sp>
      <p:sp>
        <p:nvSpPr>
          <p:cNvPr id="6" name="Объект 5"/>
          <p:cNvSpPr>
            <a:spLocks noGrp="1"/>
          </p:cNvSpPr>
          <p:nvPr>
            <p:ph sz="quarter" idx="13"/>
          </p:nvPr>
        </p:nvSpPr>
        <p:spPr>
          <a:xfrm>
            <a:off x="467544" y="476672"/>
            <a:ext cx="7992888" cy="4752528"/>
          </a:xfrm>
        </p:spPr>
        <p:txBody>
          <a:bodyPr/>
          <a:lstStyle/>
          <a:p>
            <a:pPr marL="45720" indent="0" algn="ctr">
              <a:buNone/>
            </a:pPr>
            <a:r>
              <a:rPr lang="ru-RU" b="1" dirty="0" err="1" smtClean="0"/>
              <a:t>Результати</a:t>
            </a:r>
            <a:r>
              <a:rPr lang="ru-RU" b="1" dirty="0" smtClean="0"/>
              <a:t> </a:t>
            </a:r>
            <a:r>
              <a:rPr lang="ru-RU" b="1" dirty="0" err="1" smtClean="0"/>
              <a:t>пошуку</a:t>
            </a:r>
            <a:r>
              <a:rPr lang="ru-RU" b="1" dirty="0" smtClean="0"/>
              <a:t> по </a:t>
            </a:r>
            <a:r>
              <a:rPr lang="ru-RU" b="1" dirty="0" err="1" smtClean="0"/>
              <a:t>адресних</a:t>
            </a:r>
            <a:r>
              <a:rPr lang="ru-RU" b="1" dirty="0" smtClean="0"/>
              <a:t> </a:t>
            </a:r>
            <a:r>
              <a:rPr lang="ru-RU" b="1" dirty="0" err="1" smtClean="0"/>
              <a:t>даних</a:t>
            </a:r>
            <a:r>
              <a:rPr lang="ru-RU" b="1" dirty="0" smtClean="0"/>
              <a:t> </a:t>
            </a:r>
          </a:p>
          <a:p>
            <a:pPr marL="45720" indent="0" algn="ctr">
              <a:buNone/>
            </a:pPr>
            <a:r>
              <a:rPr lang="ru-RU" b="1" dirty="0" smtClean="0"/>
              <a:t>(</a:t>
            </a:r>
            <a:r>
              <a:rPr lang="en-US" b="1" dirty="0" smtClean="0"/>
              <a:t>Ukraine OR {</a:t>
            </a:r>
            <a:r>
              <a:rPr lang="ru-RU" b="1" dirty="0" smtClean="0"/>
              <a:t>велик</a:t>
            </a:r>
            <a:r>
              <a:rPr lang="uk-UA" b="1" dirty="0" smtClean="0"/>
              <a:t>і міста</a:t>
            </a:r>
            <a:r>
              <a:rPr lang="en-US" b="1" dirty="0" smtClean="0"/>
              <a:t>})</a:t>
            </a:r>
          </a:p>
          <a:p>
            <a:pPr>
              <a:buFont typeface="Arial" pitchFamily="34" charset="0"/>
              <a:buChar char="•"/>
            </a:pPr>
            <a:r>
              <a:rPr lang="ru-RU" sz="2000" dirty="0" err="1" smtClean="0"/>
              <a:t>Знайдено</a:t>
            </a:r>
            <a:r>
              <a:rPr lang="ru-RU" sz="2000" dirty="0" smtClean="0"/>
              <a:t> за </a:t>
            </a:r>
            <a:r>
              <a:rPr lang="ru-RU" sz="2000" dirty="0" err="1" smtClean="0"/>
              <a:t>всі</a:t>
            </a:r>
            <a:r>
              <a:rPr lang="ru-RU" sz="2000" dirty="0" smtClean="0"/>
              <a:t> роки 144655 документ</a:t>
            </a:r>
            <a:r>
              <a:rPr lang="uk-UA" sz="2000" dirty="0" err="1" smtClean="0"/>
              <a:t>ів</a:t>
            </a:r>
            <a:r>
              <a:rPr lang="en-US" sz="2000" dirty="0" smtClean="0"/>
              <a:t> </a:t>
            </a:r>
            <a:br>
              <a:rPr lang="en-US" sz="2000" dirty="0" smtClean="0"/>
            </a:br>
            <a:r>
              <a:rPr lang="en-US" sz="2000" dirty="0" smtClean="0"/>
              <a:t>(139988 – Scopus(Ukraine), 98083 – SCIMAGOJR)</a:t>
            </a:r>
            <a:endParaRPr lang="uk-UA" sz="2000" dirty="0" smtClean="0"/>
          </a:p>
          <a:p>
            <a:pPr lvl="1">
              <a:buFont typeface="Arial" pitchFamily="34" charset="0"/>
              <a:buChar char="•"/>
            </a:pPr>
            <a:r>
              <a:rPr lang="uk-UA" sz="1800" dirty="0" smtClean="0"/>
              <a:t>З них 130368 статей в періодичних виданнях,</a:t>
            </a:r>
            <a:br>
              <a:rPr lang="uk-UA" sz="1800" dirty="0" smtClean="0"/>
            </a:br>
            <a:r>
              <a:rPr lang="uk-UA" sz="1800" dirty="0" smtClean="0"/>
              <a:t>            12668 тез в матеріалах конференцій,</a:t>
            </a:r>
            <a:br>
              <a:rPr lang="uk-UA" sz="1800" dirty="0" smtClean="0"/>
            </a:br>
            <a:r>
              <a:rPr lang="uk-UA" sz="1800" dirty="0" smtClean="0"/>
              <a:t>              1619 інші види видань (книги, </a:t>
            </a:r>
            <a:r>
              <a:rPr lang="uk-UA" sz="1800" dirty="0" err="1" smtClean="0"/>
              <a:t>серіальні</a:t>
            </a:r>
            <a:r>
              <a:rPr lang="uk-UA" sz="1800" dirty="0" smtClean="0"/>
              <a:t> видання</a:t>
            </a:r>
            <a:r>
              <a:rPr lang="uk-UA" sz="1600" dirty="0" smtClean="0"/>
              <a:t>)</a:t>
            </a:r>
          </a:p>
          <a:p>
            <a:pPr>
              <a:buFont typeface="Arial" pitchFamily="34" charset="0"/>
              <a:buChar char="•"/>
            </a:pPr>
            <a:r>
              <a:rPr lang="uk-UA" sz="2000" dirty="0" smtClean="0"/>
              <a:t>Виявлено всього - 256 </a:t>
            </a:r>
            <a:r>
              <a:rPr lang="uk-UA" sz="2000" dirty="0"/>
              <a:t>організацій</a:t>
            </a:r>
            <a:endParaRPr lang="en-US" sz="2000" dirty="0"/>
          </a:p>
          <a:p>
            <a:pPr>
              <a:buFont typeface="Wingdings" pitchFamily="2" charset="2"/>
              <a:buChar char="§"/>
            </a:pPr>
            <a:r>
              <a:rPr lang="uk-UA" dirty="0" smtClean="0"/>
              <a:t>За період 1991- 2013 знайдено – 113434 документів </a:t>
            </a:r>
            <a:endParaRPr lang="en-US" dirty="0" smtClean="0"/>
          </a:p>
          <a:p>
            <a:pPr lvl="2">
              <a:buFont typeface="Wingdings" pitchFamily="2" charset="2"/>
              <a:buChar char="§"/>
            </a:pPr>
            <a:r>
              <a:rPr lang="uk-UA" dirty="0"/>
              <a:t>З них </a:t>
            </a:r>
            <a:r>
              <a:rPr lang="uk-UA" dirty="0" smtClean="0"/>
              <a:t>93002 </a:t>
            </a:r>
            <a:r>
              <a:rPr lang="uk-UA" dirty="0"/>
              <a:t>статей в періодичних виданнях,</a:t>
            </a:r>
            <a:br>
              <a:rPr lang="uk-UA" dirty="0"/>
            </a:br>
            <a:r>
              <a:rPr lang="uk-UA" dirty="0"/>
              <a:t>         </a:t>
            </a:r>
            <a:r>
              <a:rPr lang="uk-UA" dirty="0" smtClean="0"/>
              <a:t>16951 </a:t>
            </a:r>
            <a:r>
              <a:rPr lang="uk-UA" dirty="0"/>
              <a:t>тез в матеріалах конференцій,</a:t>
            </a:r>
            <a:br>
              <a:rPr lang="uk-UA" dirty="0"/>
            </a:br>
            <a:r>
              <a:rPr lang="uk-UA" dirty="0" smtClean="0"/>
              <a:t>           2936 інші </a:t>
            </a:r>
            <a:r>
              <a:rPr lang="uk-UA" dirty="0"/>
              <a:t>види видань (книги, </a:t>
            </a:r>
            <a:r>
              <a:rPr lang="uk-UA" dirty="0" err="1" smtClean="0"/>
              <a:t>серіальні</a:t>
            </a:r>
            <a:r>
              <a:rPr lang="uk-UA" dirty="0" smtClean="0"/>
              <a:t> видання</a:t>
            </a:r>
            <a:r>
              <a:rPr lang="uk-UA" dirty="0"/>
              <a:t>)</a:t>
            </a:r>
          </a:p>
          <a:p>
            <a:pPr lvl="1"/>
            <a:endParaRPr lang="ru-RU" dirty="0"/>
          </a:p>
        </p:txBody>
      </p:sp>
      <p:sp>
        <p:nvSpPr>
          <p:cNvPr id="8" name="Заголовок 4"/>
          <p:cNvSpPr txBox="1">
            <a:spLocks/>
          </p:cNvSpPr>
          <p:nvPr/>
        </p:nvSpPr>
        <p:spPr>
          <a:xfrm>
            <a:off x="1835696" y="5373216"/>
            <a:ext cx="6728535" cy="710952"/>
          </a:xfrm>
          <a:prstGeom prst="rect">
            <a:avLst/>
          </a:prstGeom>
          <a:ln>
            <a:solidFill>
              <a:srgbClr val="0070C0"/>
            </a:solidFill>
            <a:prstDash val="solid"/>
          </a:ln>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 indent="0" algn="ctr">
              <a:buFont typeface="Georgia" pitchFamily="18" charset="0"/>
              <a:buNone/>
            </a:pPr>
            <a:r>
              <a:rPr lang="uk-UA" sz="2400" dirty="0" smtClean="0">
                <a:solidFill>
                  <a:schemeClr val="accent1">
                    <a:lumMod val="75000"/>
                  </a:schemeClr>
                </a:solidFill>
              </a:rPr>
              <a:t>Загальний аналіз процесу публікування </a:t>
            </a:r>
          </a:p>
          <a:p>
            <a:pPr marL="45720" indent="0" algn="ctr">
              <a:buFont typeface="Georgia" pitchFamily="18" charset="0"/>
              <a:buNone/>
            </a:pPr>
            <a:r>
              <a:rPr lang="uk-UA" sz="2400" dirty="0" smtClean="0">
                <a:solidFill>
                  <a:schemeClr val="accent1">
                    <a:lumMod val="75000"/>
                  </a:schemeClr>
                </a:solidFill>
              </a:rPr>
              <a:t>за роки незалежності України</a:t>
            </a:r>
            <a:r>
              <a:rPr lang="en-US" sz="2400" dirty="0" smtClean="0">
                <a:solidFill>
                  <a:schemeClr val="accent1">
                    <a:lumMod val="75000"/>
                  </a:schemeClr>
                </a:solidFill>
              </a:rPr>
              <a:t> </a:t>
            </a:r>
            <a:r>
              <a:rPr lang="uk-UA" sz="2400" dirty="0" smtClean="0">
                <a:solidFill>
                  <a:schemeClr val="accent1">
                    <a:lumMod val="75000"/>
                  </a:schemeClr>
                </a:solidFill>
              </a:rPr>
              <a:t>(1991-2012</a:t>
            </a:r>
            <a:r>
              <a:rPr lang="uk-UA" sz="2000" dirty="0" smtClean="0">
                <a:solidFill>
                  <a:schemeClr val="accent1">
                    <a:lumMod val="75000"/>
                  </a:schemeClr>
                </a:solidFill>
              </a:rPr>
              <a:t>)</a:t>
            </a:r>
            <a:endParaRPr lang="uk-UA" sz="2000" dirty="0">
              <a:solidFill>
                <a:schemeClr val="accent1">
                  <a:lumMod val="75000"/>
                </a:schemeClr>
              </a:solidFill>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085184"/>
            <a:ext cx="1345510" cy="1153294"/>
          </a:xfrm>
          <a:prstGeom prst="rect">
            <a:avLst/>
          </a:prstGeom>
        </p:spPr>
      </p:pic>
    </p:spTree>
    <p:extLst>
      <p:ext uri="{BB962C8B-B14F-4D97-AF65-F5344CB8AC3E}">
        <p14:creationId xmlns:p14="http://schemas.microsoft.com/office/powerpoint/2010/main" val="155875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5CA44A-A90B-4569-84CD-AADC7F04CE9B}"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48</a:t>
            </a:fld>
            <a:endParaRPr lang="ru-RU"/>
          </a:p>
        </p:txBody>
      </p:sp>
      <p:sp>
        <p:nvSpPr>
          <p:cNvPr id="6" name="Объект 5"/>
          <p:cNvSpPr>
            <a:spLocks noGrp="1"/>
          </p:cNvSpPr>
          <p:nvPr>
            <p:ph sz="quarter" idx="13"/>
          </p:nvPr>
        </p:nvSpPr>
        <p:spPr>
          <a:xfrm>
            <a:off x="467544" y="476672"/>
            <a:ext cx="7992888" cy="4320480"/>
          </a:xfrm>
        </p:spPr>
        <p:txBody>
          <a:bodyPr/>
          <a:lstStyle/>
          <a:p>
            <a:pPr marL="45720" indent="0" algn="ctr">
              <a:buNone/>
            </a:pPr>
            <a:r>
              <a:rPr lang="ru-RU" dirty="0" err="1" smtClean="0">
                <a:solidFill>
                  <a:schemeClr val="accent1">
                    <a:lumMod val="75000"/>
                  </a:schemeClr>
                </a:solidFill>
              </a:rPr>
              <a:t>Динаміка</a:t>
            </a:r>
            <a:r>
              <a:rPr lang="ru-RU" dirty="0" smtClean="0">
                <a:solidFill>
                  <a:schemeClr val="accent1">
                    <a:lumMod val="75000"/>
                  </a:schemeClr>
                </a:solidFill>
              </a:rPr>
              <a:t> </a:t>
            </a:r>
            <a:r>
              <a:rPr lang="ru-RU" dirty="0" err="1" smtClean="0">
                <a:solidFill>
                  <a:schemeClr val="accent1">
                    <a:lumMod val="75000"/>
                  </a:schemeClr>
                </a:solidFill>
              </a:rPr>
              <a:t>публікування</a:t>
            </a:r>
            <a:r>
              <a:rPr lang="ru-RU" dirty="0" smtClean="0">
                <a:solidFill>
                  <a:schemeClr val="accent1">
                    <a:lumMod val="75000"/>
                  </a:schemeClr>
                </a:solidFill>
              </a:rPr>
              <a:t> </a:t>
            </a:r>
            <a:r>
              <a:rPr lang="ru-RU" dirty="0" err="1" smtClean="0">
                <a:solidFill>
                  <a:schemeClr val="accent1">
                    <a:lumMod val="75000"/>
                  </a:schemeClr>
                </a:solidFill>
              </a:rPr>
              <a:t>наукових</a:t>
            </a:r>
            <a:r>
              <a:rPr lang="ru-RU" dirty="0" smtClean="0">
                <a:solidFill>
                  <a:schemeClr val="accent1">
                    <a:lumMod val="75000"/>
                  </a:schemeClr>
                </a:solidFill>
              </a:rPr>
              <a:t> статей в </a:t>
            </a:r>
            <a:r>
              <a:rPr lang="ru-RU" dirty="0" err="1" smtClean="0">
                <a:solidFill>
                  <a:schemeClr val="accent1">
                    <a:lumMod val="75000"/>
                  </a:schemeClr>
                </a:solidFill>
              </a:rPr>
              <a:t>Україні</a:t>
            </a:r>
            <a:endParaRPr lang="ru-RU" dirty="0">
              <a:solidFill>
                <a:schemeClr val="accent1">
                  <a:lumMod val="75000"/>
                </a:schemeClr>
              </a:solidFill>
            </a:endParaRPr>
          </a:p>
        </p:txBody>
      </p:sp>
      <p:sp>
        <p:nvSpPr>
          <p:cNvPr id="8" name="Заголовок 4"/>
          <p:cNvSpPr txBox="1">
            <a:spLocks noGrp="1"/>
          </p:cNvSpPr>
          <p:nvPr>
            <p:ph type="title"/>
          </p:nvPr>
        </p:nvSpPr>
        <p:spPr>
          <a:xfrm>
            <a:off x="1650972" y="5373216"/>
            <a:ext cx="7313516" cy="713016"/>
          </a:xfrm>
          <a:prstGeom prst="rect">
            <a:avLst/>
          </a:prstGeom>
          <a:ln>
            <a:solidFill>
              <a:srgbClr val="0070C0"/>
            </a:solidFill>
            <a:prstDash val="solid"/>
          </a:ln>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 indent="0" algn="l">
              <a:buFont typeface="Georgia" pitchFamily="18" charset="0"/>
              <a:buNone/>
            </a:pPr>
            <a:r>
              <a:rPr lang="uk-UA" sz="2000" dirty="0" smtClean="0">
                <a:solidFill>
                  <a:schemeClr val="accent1">
                    <a:lumMod val="75000"/>
                  </a:schemeClr>
                </a:solidFill>
              </a:rPr>
              <a:t>Де публікуються українські науковці та спеціалісти?</a:t>
            </a:r>
            <a:br>
              <a:rPr lang="uk-UA" sz="2000" dirty="0" smtClean="0">
                <a:solidFill>
                  <a:schemeClr val="accent1">
                    <a:lumMod val="75000"/>
                  </a:schemeClr>
                </a:solidFill>
              </a:rPr>
            </a:br>
            <a:r>
              <a:rPr lang="uk-UA" sz="1800" dirty="0" smtClean="0">
                <a:solidFill>
                  <a:schemeClr val="accent1">
                    <a:lumMod val="75000"/>
                  </a:schemeClr>
                </a:solidFill>
              </a:rPr>
              <a:t>Результати пошуку в </a:t>
            </a:r>
            <a:r>
              <a:rPr lang="en-US" sz="1800" dirty="0" smtClean="0">
                <a:solidFill>
                  <a:schemeClr val="accent1">
                    <a:lumMod val="75000"/>
                  </a:schemeClr>
                </a:solidFill>
              </a:rPr>
              <a:t>SCOPUS (</a:t>
            </a:r>
            <a:r>
              <a:rPr lang="en-US" sz="1800" dirty="0" err="1" smtClean="0">
                <a:solidFill>
                  <a:schemeClr val="accent1">
                    <a:lumMod val="75000"/>
                  </a:schemeClr>
                </a:solidFill>
              </a:rPr>
              <a:t>AF.Search</a:t>
            </a:r>
            <a:r>
              <a:rPr lang="en-US" sz="1800" dirty="0" smtClean="0">
                <a:solidFill>
                  <a:schemeClr val="accent1">
                    <a:lumMod val="75000"/>
                  </a:schemeClr>
                </a:solidFill>
              </a:rPr>
              <a:t>-&gt; Ukraine OR {</a:t>
            </a:r>
            <a:r>
              <a:rPr lang="en-US" sz="1800" dirty="0" err="1" smtClean="0">
                <a:solidFill>
                  <a:schemeClr val="accent1">
                    <a:lumMod val="75000"/>
                  </a:schemeClr>
                </a:solidFill>
              </a:rPr>
              <a:t>Af.City</a:t>
            </a:r>
            <a:r>
              <a:rPr lang="en-US" sz="1800" dirty="0" smtClean="0">
                <a:solidFill>
                  <a:schemeClr val="accent1">
                    <a:lumMod val="75000"/>
                  </a:schemeClr>
                </a:solidFill>
              </a:rPr>
              <a:t>}</a:t>
            </a:r>
            <a:r>
              <a:rPr lang="en-US" sz="2000" dirty="0" smtClean="0">
                <a:solidFill>
                  <a:schemeClr val="accent1">
                    <a:lumMod val="75000"/>
                  </a:schemeClr>
                </a:solidFill>
              </a:rPr>
              <a:t> </a:t>
            </a:r>
            <a:endParaRPr lang="uk-UA" sz="2000" dirty="0">
              <a:solidFill>
                <a:schemeClr val="accent1">
                  <a:lumMod val="75000"/>
                </a:schemeClr>
              </a:solidFill>
            </a:endParaRPr>
          </a:p>
        </p:txBody>
      </p:sp>
      <p:graphicFrame>
        <p:nvGraphicFramePr>
          <p:cNvPr id="9" name="Диаграмма 8"/>
          <p:cNvGraphicFramePr>
            <a:graphicFrameLocks/>
          </p:cNvGraphicFramePr>
          <p:nvPr>
            <p:extLst>
              <p:ext uri="{D42A27DB-BD31-4B8C-83A1-F6EECF244321}">
                <p14:modId xmlns:p14="http://schemas.microsoft.com/office/powerpoint/2010/main" val="256278865"/>
              </p:ext>
            </p:extLst>
          </p:nvPr>
        </p:nvGraphicFramePr>
        <p:xfrm>
          <a:off x="1115616" y="1196752"/>
          <a:ext cx="6081713" cy="3529012"/>
        </p:xfrm>
        <a:graphic>
          <a:graphicData uri="http://schemas.openxmlformats.org/drawingml/2006/chart">
            <c:chart xmlns:c="http://schemas.openxmlformats.org/drawingml/2006/chart" xmlns:r="http://schemas.openxmlformats.org/officeDocument/2006/relationships" r:id="rId2"/>
          </a:graphicData>
        </a:graphic>
      </p:graphicFrame>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462" y="4869160"/>
            <a:ext cx="1345510" cy="1153294"/>
          </a:xfrm>
          <a:prstGeom prst="rect">
            <a:avLst/>
          </a:prstGeom>
        </p:spPr>
      </p:pic>
    </p:spTree>
    <p:extLst>
      <p:ext uri="{BB962C8B-B14F-4D97-AF65-F5344CB8AC3E}">
        <p14:creationId xmlns:p14="http://schemas.microsoft.com/office/powerpoint/2010/main" val="37520701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6" name="Номер слайда 5"/>
          <p:cNvSpPr>
            <a:spLocks noGrp="1"/>
          </p:cNvSpPr>
          <p:nvPr>
            <p:ph type="sldNum" sz="quarter" idx="12"/>
          </p:nvPr>
        </p:nvSpPr>
        <p:spPr/>
        <p:txBody>
          <a:bodyPr/>
          <a:lstStyle/>
          <a:p>
            <a:fld id="{764C17E3-2981-4ECB-955E-9DC821C11139}" type="slidenum">
              <a:rPr lang="en-US" altLang="ru-RU"/>
              <a:pPr/>
              <a:t>49</a:t>
            </a:fld>
            <a:endParaRPr lang="en-US" altLang="ru-RU"/>
          </a:p>
        </p:txBody>
      </p:sp>
      <p:sp>
        <p:nvSpPr>
          <p:cNvPr id="73730" name="Rectangle 2"/>
          <p:cNvSpPr>
            <a:spLocks noGrp="1" noChangeArrowheads="1"/>
          </p:cNvSpPr>
          <p:nvPr>
            <p:ph type="title"/>
          </p:nvPr>
        </p:nvSpPr>
        <p:spPr/>
        <p:txBody>
          <a:bodyPr/>
          <a:lstStyle/>
          <a:p>
            <a:r>
              <a:rPr lang="uk-UA" altLang="ru-RU" sz="4000"/>
              <a:t>Україна: Граф публікацій по предметних розділах</a:t>
            </a:r>
            <a:endParaRPr lang="en-US" altLang="ru-RU" sz="4000"/>
          </a:p>
        </p:txBody>
      </p:sp>
      <p:pic>
        <p:nvPicPr>
          <p:cNvPr id="73731"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57200" y="1600200"/>
            <a:ext cx="8229600" cy="4525963"/>
          </a:xfrm>
          <a:prstGeom prst="rect">
            <a:avLst/>
          </a:prstGeom>
        </p:spPr>
      </p:pic>
      <p:sp>
        <p:nvSpPr>
          <p:cNvPr id="2" name="Дата 1"/>
          <p:cNvSpPr>
            <a:spLocks noGrp="1"/>
          </p:cNvSpPr>
          <p:nvPr>
            <p:ph type="dt" sz="half" idx="10"/>
          </p:nvPr>
        </p:nvSpPr>
        <p:spPr/>
        <p:txBody>
          <a:bodyPr/>
          <a:lstStyle/>
          <a:p>
            <a:fld id="{594D4016-40AE-4C62-831F-43BE28011C3C}" type="datetime1">
              <a:rPr lang="ru-RU" smtClean="0"/>
              <a:t>20.11.2013</a:t>
            </a:fld>
            <a:endParaRPr lang="ru-RU"/>
          </a:p>
        </p:txBody>
      </p:sp>
    </p:spTree>
    <p:extLst>
      <p:ext uri="{BB962C8B-B14F-4D97-AF65-F5344CB8AC3E}">
        <p14:creationId xmlns:p14="http://schemas.microsoft.com/office/powerpoint/2010/main" val="280260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80EC7C-70D5-4952-A9A6-FB1C8E0515EB}" type="slidenum">
              <a:rPr lang="en-US"/>
              <a:pPr eaLnBrk="1" hangingPunct="1"/>
              <a:t>5</a:t>
            </a:fld>
            <a:endParaRPr lang="en-US"/>
          </a:p>
        </p:txBody>
      </p:sp>
      <p:sp>
        <p:nvSpPr>
          <p:cNvPr id="3076" name="Rectangle 2"/>
          <p:cNvSpPr>
            <a:spLocks noGrp="1" noChangeArrowheads="1"/>
          </p:cNvSpPr>
          <p:nvPr>
            <p:ph type="title"/>
          </p:nvPr>
        </p:nvSpPr>
        <p:spPr>
          <a:xfrm>
            <a:off x="1259632" y="188640"/>
            <a:ext cx="6512511" cy="1143000"/>
          </a:xfrm>
        </p:spPr>
        <p:txBody>
          <a:bodyPr/>
          <a:lstStyle/>
          <a:p>
            <a:pPr marL="0" indent="0" algn="ctr">
              <a:buNone/>
            </a:pPr>
            <a:r>
              <a:rPr lang="uk-UA" sz="3200" dirty="0" smtClean="0"/>
              <a:t>Інформаційні ресурси “</a:t>
            </a:r>
            <a:r>
              <a:rPr lang="uk-UA" sz="3200" dirty="0" err="1" smtClean="0"/>
              <a:t>Інформатіо</a:t>
            </a:r>
            <a:r>
              <a:rPr lang="en-US" sz="3200" dirty="0" smtClean="0"/>
              <a:t>-K</a:t>
            </a:r>
            <a:r>
              <a:rPr lang="uk-UA" sz="3200" dirty="0" err="1" smtClean="0"/>
              <a:t>онсорціуму</a:t>
            </a:r>
            <a:r>
              <a:rPr lang="uk-UA" sz="3200" dirty="0"/>
              <a:t>”</a:t>
            </a:r>
            <a:r>
              <a:rPr lang="en-US" sz="3200" dirty="0" smtClean="0"/>
              <a:t> </a:t>
            </a:r>
            <a:r>
              <a:rPr lang="en-US" sz="1800" dirty="0" smtClean="0"/>
              <a:t>(</a:t>
            </a:r>
            <a:r>
              <a:rPr lang="ru-RU" sz="1800" dirty="0" smtClean="0"/>
              <a:t>координатор проекту </a:t>
            </a:r>
            <a:r>
              <a:rPr lang="en-US" sz="1800" dirty="0" err="1" smtClean="0"/>
              <a:t>eIFL</a:t>
            </a:r>
            <a:r>
              <a:rPr lang="en-US" sz="1800" dirty="0" smtClean="0"/>
              <a:t> </a:t>
            </a:r>
            <a:r>
              <a:rPr lang="ru-RU" sz="1800" dirty="0" smtClean="0"/>
              <a:t>в </a:t>
            </a:r>
            <a:r>
              <a:rPr lang="ru-RU" sz="1800" dirty="0" err="1" smtClean="0"/>
              <a:t>Укра</a:t>
            </a:r>
            <a:r>
              <a:rPr lang="uk-UA" sz="1800" dirty="0" err="1" smtClean="0"/>
              <a:t>їні</a:t>
            </a:r>
            <a:r>
              <a:rPr lang="uk-UA" sz="1800" dirty="0" smtClean="0"/>
              <a:t>)</a:t>
            </a:r>
            <a:endParaRPr lang="en-US" sz="1800" dirty="0" smtClean="0"/>
          </a:p>
        </p:txBody>
      </p:sp>
      <p:pic>
        <p:nvPicPr>
          <p:cNvPr id="3077" name="Picture 3" descr="Informatio Propositions 20070122"/>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584325" y="1470818"/>
            <a:ext cx="5959475"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8" name="Line 5"/>
          <p:cNvSpPr>
            <a:spLocks noChangeShapeType="1"/>
          </p:cNvSpPr>
          <p:nvPr/>
        </p:nvSpPr>
        <p:spPr bwMode="auto">
          <a:xfrm flipH="1">
            <a:off x="5105400" y="2514600"/>
            <a:ext cx="762000" cy="7620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9" name="Line 7"/>
          <p:cNvSpPr>
            <a:spLocks noChangeShapeType="1"/>
          </p:cNvSpPr>
          <p:nvPr/>
        </p:nvSpPr>
        <p:spPr bwMode="auto">
          <a:xfrm>
            <a:off x="2590800" y="2590800"/>
            <a:ext cx="1447800" cy="914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80" name="Line 8"/>
          <p:cNvSpPr>
            <a:spLocks noChangeShapeType="1"/>
          </p:cNvSpPr>
          <p:nvPr/>
        </p:nvSpPr>
        <p:spPr bwMode="auto">
          <a:xfrm>
            <a:off x="3352800" y="2362200"/>
            <a:ext cx="838200" cy="914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81" name="Line 9"/>
          <p:cNvSpPr>
            <a:spLocks noChangeShapeType="1"/>
          </p:cNvSpPr>
          <p:nvPr/>
        </p:nvSpPr>
        <p:spPr bwMode="auto">
          <a:xfrm>
            <a:off x="2590800" y="3352800"/>
            <a:ext cx="1295400" cy="3810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82" name="Line 10"/>
          <p:cNvSpPr>
            <a:spLocks noChangeShapeType="1"/>
          </p:cNvSpPr>
          <p:nvPr/>
        </p:nvSpPr>
        <p:spPr bwMode="auto">
          <a:xfrm>
            <a:off x="2209800" y="3886200"/>
            <a:ext cx="1600200" cy="762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83" name="Line 11"/>
          <p:cNvSpPr>
            <a:spLocks noChangeShapeType="1"/>
          </p:cNvSpPr>
          <p:nvPr/>
        </p:nvSpPr>
        <p:spPr bwMode="auto">
          <a:xfrm flipV="1">
            <a:off x="2590800" y="4267200"/>
            <a:ext cx="1295400" cy="6096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84" name="Line 12"/>
          <p:cNvSpPr>
            <a:spLocks noChangeShapeType="1"/>
          </p:cNvSpPr>
          <p:nvPr/>
        </p:nvSpPr>
        <p:spPr bwMode="auto">
          <a:xfrm flipH="1" flipV="1">
            <a:off x="5181600" y="4572000"/>
            <a:ext cx="990600" cy="8382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85" name="Line 13"/>
          <p:cNvSpPr>
            <a:spLocks noChangeShapeType="1"/>
          </p:cNvSpPr>
          <p:nvPr/>
        </p:nvSpPr>
        <p:spPr bwMode="auto">
          <a:xfrm flipH="1" flipV="1">
            <a:off x="4800600" y="4724400"/>
            <a:ext cx="76200" cy="914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86" name="Text Box 14"/>
          <p:cNvSpPr txBox="1">
            <a:spLocks noChangeArrowheads="1"/>
          </p:cNvSpPr>
          <p:nvPr/>
        </p:nvSpPr>
        <p:spPr bwMode="auto">
          <a:xfrm>
            <a:off x="7010400" y="3352800"/>
            <a:ext cx="533400" cy="184150"/>
          </a:xfrm>
          <a:prstGeom prst="rect">
            <a:avLst/>
          </a:prstGeom>
          <a:solidFill>
            <a:srgbClr val="B4E7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
              <a:t>Emerald</a:t>
            </a:r>
          </a:p>
        </p:txBody>
      </p:sp>
      <p:sp>
        <p:nvSpPr>
          <p:cNvPr id="3087" name="Line 15"/>
          <p:cNvSpPr>
            <a:spLocks noChangeShapeType="1"/>
          </p:cNvSpPr>
          <p:nvPr/>
        </p:nvSpPr>
        <p:spPr bwMode="auto">
          <a:xfrm flipH="1">
            <a:off x="5410200" y="3429000"/>
            <a:ext cx="1676400" cy="3048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 name="Дата 1"/>
          <p:cNvSpPr>
            <a:spLocks noGrp="1"/>
          </p:cNvSpPr>
          <p:nvPr>
            <p:ph type="dt" sz="half" idx="10"/>
          </p:nvPr>
        </p:nvSpPr>
        <p:spPr/>
        <p:txBody>
          <a:bodyPr/>
          <a:lstStyle/>
          <a:p>
            <a:fld id="{D8F99423-EA2A-475E-99BA-2686291207A3}"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Tree>
    <p:extLst>
      <p:ext uri="{BB962C8B-B14F-4D97-AF65-F5344CB8AC3E}">
        <p14:creationId xmlns:p14="http://schemas.microsoft.com/office/powerpoint/2010/main" val="27723392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6" name="Номер слайда 5"/>
          <p:cNvSpPr>
            <a:spLocks noGrp="1"/>
          </p:cNvSpPr>
          <p:nvPr>
            <p:ph type="sldNum" sz="quarter" idx="12"/>
          </p:nvPr>
        </p:nvSpPr>
        <p:spPr/>
        <p:txBody>
          <a:bodyPr/>
          <a:lstStyle/>
          <a:p>
            <a:fld id="{1F85CC97-4A7A-4898-8F5B-5EC59BE7B51C}" type="slidenum">
              <a:rPr lang="en-US" altLang="ru-RU"/>
              <a:pPr/>
              <a:t>50</a:t>
            </a:fld>
            <a:endParaRPr lang="en-US" altLang="ru-RU"/>
          </a:p>
        </p:txBody>
      </p:sp>
      <p:sp>
        <p:nvSpPr>
          <p:cNvPr id="74754" name="Rectangle 2"/>
          <p:cNvSpPr>
            <a:spLocks noGrp="1" noChangeArrowheads="1"/>
          </p:cNvSpPr>
          <p:nvPr>
            <p:ph type="title"/>
          </p:nvPr>
        </p:nvSpPr>
        <p:spPr/>
        <p:txBody>
          <a:bodyPr/>
          <a:lstStyle/>
          <a:p>
            <a:r>
              <a:rPr lang="uk-UA" altLang="ru-RU" sz="4000"/>
              <a:t>Польща: Граф публікацій по предметних розділах</a:t>
            </a:r>
            <a:endParaRPr lang="en-US" altLang="ru-RU" sz="4000"/>
          </a:p>
        </p:txBody>
      </p:sp>
      <p:pic>
        <p:nvPicPr>
          <p:cNvPr id="74755"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57200" y="1600200"/>
            <a:ext cx="8229600" cy="4525963"/>
          </a:xfrm>
          <a:prstGeom prst="rect">
            <a:avLst/>
          </a:prstGeom>
        </p:spPr>
      </p:pic>
      <p:sp>
        <p:nvSpPr>
          <p:cNvPr id="2" name="Дата 1"/>
          <p:cNvSpPr>
            <a:spLocks noGrp="1"/>
          </p:cNvSpPr>
          <p:nvPr>
            <p:ph type="dt" sz="half" idx="10"/>
          </p:nvPr>
        </p:nvSpPr>
        <p:spPr/>
        <p:txBody>
          <a:bodyPr/>
          <a:lstStyle/>
          <a:p>
            <a:fld id="{7E7434E4-B724-4D87-AB5B-4818458B7DB3}" type="datetime1">
              <a:rPr lang="ru-RU" smtClean="0"/>
              <a:t>20.11.2013</a:t>
            </a:fld>
            <a:endParaRPr lang="ru-RU"/>
          </a:p>
        </p:txBody>
      </p:sp>
    </p:spTree>
    <p:extLst>
      <p:ext uri="{BB962C8B-B14F-4D97-AF65-F5344CB8AC3E}">
        <p14:creationId xmlns:p14="http://schemas.microsoft.com/office/powerpoint/2010/main" val="2431439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6" name="Номер слайда 5"/>
          <p:cNvSpPr>
            <a:spLocks noGrp="1"/>
          </p:cNvSpPr>
          <p:nvPr>
            <p:ph type="sldNum" sz="quarter" idx="12"/>
          </p:nvPr>
        </p:nvSpPr>
        <p:spPr/>
        <p:txBody>
          <a:bodyPr/>
          <a:lstStyle/>
          <a:p>
            <a:fld id="{960CE2E3-F5B8-42AF-9723-DAE8B9F3C457}" type="slidenum">
              <a:rPr lang="en-US" altLang="ru-RU"/>
              <a:pPr/>
              <a:t>51</a:t>
            </a:fld>
            <a:endParaRPr lang="en-US" altLang="ru-RU"/>
          </a:p>
        </p:txBody>
      </p:sp>
      <p:sp>
        <p:nvSpPr>
          <p:cNvPr id="75778" name="Rectangle 2"/>
          <p:cNvSpPr>
            <a:spLocks noGrp="1" noChangeArrowheads="1"/>
          </p:cNvSpPr>
          <p:nvPr>
            <p:ph type="title"/>
          </p:nvPr>
        </p:nvSpPr>
        <p:spPr/>
        <p:txBody>
          <a:bodyPr/>
          <a:lstStyle/>
          <a:p>
            <a:r>
              <a:rPr lang="uk-UA" altLang="ru-RU" sz="4000"/>
              <a:t>США: Граф публікацій по предметних розділах</a:t>
            </a:r>
            <a:endParaRPr lang="en-US" altLang="ru-RU" sz="4000"/>
          </a:p>
        </p:txBody>
      </p:sp>
      <p:pic>
        <p:nvPicPr>
          <p:cNvPr id="75779"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57200" y="1600200"/>
            <a:ext cx="8229600" cy="4525963"/>
          </a:xfrm>
          <a:prstGeom prst="rect">
            <a:avLst/>
          </a:prstGeom>
        </p:spPr>
      </p:pic>
      <p:sp>
        <p:nvSpPr>
          <p:cNvPr id="2" name="Дата 1"/>
          <p:cNvSpPr>
            <a:spLocks noGrp="1"/>
          </p:cNvSpPr>
          <p:nvPr>
            <p:ph type="dt" sz="half" idx="10"/>
          </p:nvPr>
        </p:nvSpPr>
        <p:spPr/>
        <p:txBody>
          <a:bodyPr/>
          <a:lstStyle/>
          <a:p>
            <a:fld id="{AC903457-9C34-48C9-8BF8-2D8620E37978}" type="datetime1">
              <a:rPr lang="ru-RU" smtClean="0"/>
              <a:t>20.11.2013</a:t>
            </a:fld>
            <a:endParaRPr lang="ru-RU"/>
          </a:p>
        </p:txBody>
      </p:sp>
    </p:spTree>
    <p:extLst>
      <p:ext uri="{BB962C8B-B14F-4D97-AF65-F5344CB8AC3E}">
        <p14:creationId xmlns:p14="http://schemas.microsoft.com/office/powerpoint/2010/main" val="2636778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638" y="376107"/>
            <a:ext cx="7482215" cy="561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Дата 1"/>
          <p:cNvSpPr>
            <a:spLocks noGrp="1"/>
          </p:cNvSpPr>
          <p:nvPr>
            <p:ph type="dt" sz="half" idx="10"/>
          </p:nvPr>
        </p:nvSpPr>
        <p:spPr/>
        <p:txBody>
          <a:bodyPr/>
          <a:lstStyle/>
          <a:p>
            <a:fld id="{CD93CC21-5877-4184-BE05-DB945636BC70}"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52</a:t>
            </a:fld>
            <a:endParaRPr lang="ru-RU"/>
          </a:p>
        </p:txBody>
      </p:sp>
    </p:spTree>
    <p:extLst>
      <p:ext uri="{BB962C8B-B14F-4D97-AF65-F5344CB8AC3E}">
        <p14:creationId xmlns:p14="http://schemas.microsoft.com/office/powerpoint/2010/main" val="9454934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708AF5-45E3-45CD-A757-AAE9658EC0FD}"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53</a:t>
            </a:fld>
            <a:endParaRPr lang="ru-RU"/>
          </a:p>
        </p:txBody>
      </p:sp>
      <p:sp>
        <p:nvSpPr>
          <p:cNvPr id="5" name="Заголовок 4"/>
          <p:cNvSpPr>
            <a:spLocks noGrp="1"/>
          </p:cNvSpPr>
          <p:nvPr>
            <p:ph type="title"/>
          </p:nvPr>
        </p:nvSpPr>
        <p:spPr>
          <a:xfrm>
            <a:off x="2051720" y="4941168"/>
            <a:ext cx="6512511" cy="1143000"/>
          </a:xfrm>
        </p:spPr>
        <p:txBody>
          <a:bodyPr/>
          <a:lstStyle/>
          <a:p>
            <a:pPr marL="0" indent="0">
              <a:buNone/>
            </a:pPr>
            <a:r>
              <a:rPr lang="uk-UA" sz="2000" dirty="0"/>
              <a:t>Місце українських наукових періодичних видань у міжнародній системі наукової інформації</a:t>
            </a:r>
            <a:endParaRPr lang="ru-RU" sz="2000" dirty="0"/>
          </a:p>
        </p:txBody>
      </p:sp>
      <p:sp>
        <p:nvSpPr>
          <p:cNvPr id="6" name="Объект 5"/>
          <p:cNvSpPr>
            <a:spLocks noGrp="1"/>
          </p:cNvSpPr>
          <p:nvPr>
            <p:ph sz="quarter" idx="13"/>
          </p:nvPr>
        </p:nvSpPr>
        <p:spPr>
          <a:xfrm>
            <a:off x="467544" y="476672"/>
            <a:ext cx="7992888" cy="4320480"/>
          </a:xfrm>
        </p:spPr>
        <p:txBody>
          <a:bodyPr>
            <a:normAutofit/>
          </a:bodyPr>
          <a:lstStyle/>
          <a:p>
            <a:pPr>
              <a:buFont typeface="Wingdings" pitchFamily="2" charset="2"/>
              <a:buChar char="§"/>
            </a:pPr>
            <a:r>
              <a:rPr lang="uk-UA" sz="2400" dirty="0" smtClean="0"/>
              <a:t>Загальні висновки:</a:t>
            </a:r>
          </a:p>
          <a:p>
            <a:pPr lvl="1">
              <a:buFont typeface="Wingdings" pitchFamily="2" charset="2"/>
              <a:buChar char="§"/>
            </a:pPr>
            <a:r>
              <a:rPr lang="uk-UA" sz="2400" dirty="0" smtClean="0"/>
              <a:t>Рівень участі у міжнародних конференціях (відношення тез на конференціях до кількості публікацій в журналах)</a:t>
            </a:r>
          </a:p>
          <a:p>
            <a:pPr lvl="2">
              <a:buFont typeface="Wingdings" pitchFamily="2" charset="2"/>
              <a:buChar char="§"/>
            </a:pPr>
            <a:r>
              <a:rPr lang="uk-UA" sz="2000" dirty="0" smtClean="0"/>
              <a:t>До 1991 року – 0.71%</a:t>
            </a:r>
          </a:p>
          <a:p>
            <a:pPr lvl="2">
              <a:buFont typeface="Wingdings" pitchFamily="2" charset="2"/>
              <a:buChar char="§"/>
            </a:pPr>
            <a:r>
              <a:rPr lang="uk-UA" sz="2000" dirty="0" smtClean="0"/>
              <a:t>Після 1991 року – 21.38%</a:t>
            </a:r>
          </a:p>
          <a:p>
            <a:pPr lvl="1">
              <a:buFont typeface="Wingdings" pitchFamily="2" charset="2"/>
              <a:buChar char="§"/>
            </a:pPr>
            <a:r>
              <a:rPr lang="uk-UA" sz="2400" dirty="0" smtClean="0"/>
              <a:t>Середній рівень річного обсягу публікацій</a:t>
            </a:r>
          </a:p>
          <a:p>
            <a:pPr lvl="2">
              <a:buFont typeface="Wingdings" pitchFamily="2" charset="2"/>
              <a:buChar char="§"/>
            </a:pPr>
            <a:r>
              <a:rPr lang="uk-UA" sz="2000" dirty="0" smtClean="0"/>
              <a:t>До 1991 року – 1004 публікації в рік</a:t>
            </a:r>
          </a:p>
          <a:p>
            <a:pPr lvl="2">
              <a:buFont typeface="Wingdings" pitchFamily="2" charset="2"/>
              <a:buChar char="§"/>
            </a:pPr>
            <a:r>
              <a:rPr lang="uk-UA" sz="2000" dirty="0" smtClean="0"/>
              <a:t>Після 1991 року – 5154 публікації в рік</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797152"/>
            <a:ext cx="1345510" cy="1153294"/>
          </a:xfrm>
          <a:prstGeom prst="rect">
            <a:avLst/>
          </a:prstGeom>
        </p:spPr>
      </p:pic>
    </p:spTree>
    <p:extLst>
      <p:ext uri="{BB962C8B-B14F-4D97-AF65-F5344CB8AC3E}">
        <p14:creationId xmlns:p14="http://schemas.microsoft.com/office/powerpoint/2010/main" val="3476143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75E298-1E26-4887-92A6-35C4F757412A}"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54</a:t>
            </a:fld>
            <a:endParaRPr lang="ru-RU"/>
          </a:p>
        </p:txBody>
      </p:sp>
      <p:sp>
        <p:nvSpPr>
          <p:cNvPr id="5" name="Заголовок 4"/>
          <p:cNvSpPr>
            <a:spLocks noGrp="1"/>
          </p:cNvSpPr>
          <p:nvPr>
            <p:ph type="title"/>
          </p:nvPr>
        </p:nvSpPr>
        <p:spPr>
          <a:xfrm>
            <a:off x="2051720" y="5373216"/>
            <a:ext cx="6512511" cy="718016"/>
          </a:xfrm>
        </p:spPr>
        <p:txBody>
          <a:bodyPr/>
          <a:lstStyle/>
          <a:p>
            <a:pPr marL="0" indent="0">
              <a:buNone/>
            </a:pPr>
            <a:r>
              <a:rPr lang="uk-UA" sz="2000" dirty="0"/>
              <a:t>Місце українських наукових періодичних видань у міжнародній системі наукової інформації</a:t>
            </a:r>
            <a:endParaRPr lang="ru-RU" sz="2000" dirty="0"/>
          </a:p>
        </p:txBody>
      </p:sp>
      <p:graphicFrame>
        <p:nvGraphicFramePr>
          <p:cNvPr id="8" name="Объект 7"/>
          <p:cNvGraphicFramePr>
            <a:graphicFrameLocks noGrp="1"/>
          </p:cNvGraphicFramePr>
          <p:nvPr>
            <p:ph sz="quarter" idx="13"/>
            <p:extLst>
              <p:ext uri="{D42A27DB-BD31-4B8C-83A1-F6EECF244321}">
                <p14:modId xmlns:p14="http://schemas.microsoft.com/office/powerpoint/2010/main" val="3380201448"/>
              </p:ext>
            </p:extLst>
          </p:nvPr>
        </p:nvGraphicFramePr>
        <p:xfrm>
          <a:off x="1143000" y="731838"/>
          <a:ext cx="3346450" cy="3475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1275288623"/>
              </p:ext>
            </p:extLst>
          </p:nvPr>
        </p:nvGraphicFramePr>
        <p:xfrm>
          <a:off x="251520" y="548680"/>
          <a:ext cx="8640960" cy="4608512"/>
        </p:xfrm>
        <a:graphic>
          <a:graphicData uri="http://schemas.openxmlformats.org/drawingml/2006/chart">
            <c:chart xmlns:c="http://schemas.openxmlformats.org/drawingml/2006/chart" xmlns:r="http://schemas.openxmlformats.org/officeDocument/2006/relationships" r:id="rId3"/>
          </a:graphicData>
        </a:graphic>
      </p:graphicFrame>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013176"/>
            <a:ext cx="1345510" cy="1153294"/>
          </a:xfrm>
          <a:prstGeom prst="rect">
            <a:avLst/>
          </a:prstGeom>
        </p:spPr>
      </p:pic>
    </p:spTree>
    <p:extLst>
      <p:ext uri="{BB962C8B-B14F-4D97-AF65-F5344CB8AC3E}">
        <p14:creationId xmlns:p14="http://schemas.microsoft.com/office/powerpoint/2010/main" val="33499307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70A105-FACD-4D9E-8F7D-30E6A081AB32}"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55</a:t>
            </a:fld>
            <a:endParaRPr lang="ru-RU"/>
          </a:p>
        </p:txBody>
      </p:sp>
      <p:sp>
        <p:nvSpPr>
          <p:cNvPr id="5" name="Заголовок 4"/>
          <p:cNvSpPr>
            <a:spLocks noGrp="1"/>
          </p:cNvSpPr>
          <p:nvPr>
            <p:ph type="title"/>
          </p:nvPr>
        </p:nvSpPr>
        <p:spPr>
          <a:xfrm>
            <a:off x="2051720" y="4941168"/>
            <a:ext cx="6512511" cy="1143000"/>
          </a:xfrm>
        </p:spPr>
        <p:txBody>
          <a:bodyPr/>
          <a:lstStyle/>
          <a:p>
            <a:pPr marL="45720" indent="0">
              <a:buNone/>
            </a:pPr>
            <a:r>
              <a:rPr lang="uk-UA" sz="2000" dirty="0"/>
              <a:t>Місце українських наукових періодичних видань у міжнародній системі наукової </a:t>
            </a:r>
            <a:r>
              <a:rPr lang="uk-UA" sz="2000" dirty="0" smtClean="0"/>
              <a:t>інформації (по даним </a:t>
            </a:r>
            <a:r>
              <a:rPr lang="en-US" sz="2000" dirty="0" smtClean="0"/>
              <a:t>SCOPUS)</a:t>
            </a:r>
            <a:endParaRPr lang="uk-UA" sz="2000" dirty="0"/>
          </a:p>
        </p:txBody>
      </p:sp>
      <p:sp>
        <p:nvSpPr>
          <p:cNvPr id="6" name="Объект 5"/>
          <p:cNvSpPr>
            <a:spLocks noGrp="1"/>
          </p:cNvSpPr>
          <p:nvPr>
            <p:ph sz="quarter" idx="13"/>
          </p:nvPr>
        </p:nvSpPr>
        <p:spPr>
          <a:xfrm>
            <a:off x="467544" y="476672"/>
            <a:ext cx="7992888" cy="4320480"/>
          </a:xfrm>
        </p:spPr>
        <p:txBody>
          <a:bodyPr/>
          <a:lstStyle/>
          <a:p>
            <a:pPr marL="45720" indent="0" algn="ctr">
              <a:buNone/>
            </a:pPr>
            <a:r>
              <a:rPr lang="uk-UA" b="1" dirty="0" smtClean="0"/>
              <a:t>Наукові публікації у співавторстві з громадянами 92 країн світу, в т.ч. </a:t>
            </a:r>
          </a:p>
          <a:p>
            <a:pPr lvl="1">
              <a:buFont typeface="Wingdings" pitchFamily="2" charset="2"/>
              <a:buChar char="§"/>
            </a:pPr>
            <a:endParaRPr lang="uk-UA" b="1" dirty="0" smtClean="0"/>
          </a:p>
          <a:p>
            <a:pPr>
              <a:buFont typeface="Wingdings" pitchFamily="2" charset="2"/>
              <a:buChar char="§"/>
            </a:pP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967044834"/>
              </p:ext>
            </p:extLst>
          </p:nvPr>
        </p:nvGraphicFramePr>
        <p:xfrm>
          <a:off x="1907704" y="1268760"/>
          <a:ext cx="4608512" cy="2514600"/>
        </p:xfrm>
        <a:graphic>
          <a:graphicData uri="http://schemas.openxmlformats.org/drawingml/2006/table">
            <a:tbl>
              <a:tblPr>
                <a:tableStyleId>{5C22544A-7EE6-4342-B048-85BDC9FD1C3A}</a:tableStyleId>
              </a:tblPr>
              <a:tblGrid>
                <a:gridCol w="3047672"/>
                <a:gridCol w="1560840"/>
              </a:tblGrid>
              <a:tr h="248028">
                <a:tc>
                  <a:txBody>
                    <a:bodyPr/>
                    <a:lstStyle/>
                    <a:p>
                      <a:pPr algn="l" fontAlgn="b"/>
                      <a:r>
                        <a:rPr lang="en-US" sz="2000" u="none" strike="noStrike" dirty="0">
                          <a:effectLst/>
                        </a:rPr>
                        <a:t>Russian Federation</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ru-RU" sz="2000" u="none" strike="noStrike" dirty="0" smtClean="0">
                          <a:effectLst/>
                        </a:rPr>
                        <a:t>11322</a:t>
                      </a:r>
                      <a:endParaRPr lang="ru-RU" sz="2000" b="0" i="0" u="none" strike="noStrike" dirty="0">
                        <a:solidFill>
                          <a:srgbClr val="000000"/>
                        </a:solidFill>
                        <a:effectLst/>
                        <a:latin typeface="Calibri"/>
                      </a:endParaRPr>
                    </a:p>
                  </a:txBody>
                  <a:tcPr marL="9525" marR="9525" marT="9525" marB="0" anchor="b"/>
                </a:tc>
              </a:tr>
              <a:tr h="248028">
                <a:tc>
                  <a:txBody>
                    <a:bodyPr/>
                    <a:lstStyle/>
                    <a:p>
                      <a:pPr algn="l" fontAlgn="b"/>
                      <a:r>
                        <a:rPr lang="en-US" sz="2000" u="none" strike="noStrike">
                          <a:effectLst/>
                        </a:rPr>
                        <a:t>Germany</a:t>
                      </a:r>
                      <a:endParaRPr lang="en-US" sz="2000" b="0" i="0" u="none" strike="noStrike">
                        <a:solidFill>
                          <a:srgbClr val="000000"/>
                        </a:solidFill>
                        <a:effectLst/>
                        <a:latin typeface="Calibri"/>
                      </a:endParaRPr>
                    </a:p>
                  </a:txBody>
                  <a:tcPr marL="9525" marR="9525" marT="9525" marB="0" anchor="b"/>
                </a:tc>
                <a:tc>
                  <a:txBody>
                    <a:bodyPr/>
                    <a:lstStyle/>
                    <a:p>
                      <a:pPr algn="r" fontAlgn="b"/>
                      <a:r>
                        <a:rPr lang="uk-UA" sz="2000" b="0" i="0" u="none" strike="noStrike" dirty="0" smtClean="0">
                          <a:solidFill>
                            <a:srgbClr val="000000"/>
                          </a:solidFill>
                          <a:effectLst/>
                          <a:latin typeface="Calibri"/>
                        </a:rPr>
                        <a:t>7657</a:t>
                      </a:r>
                      <a:endParaRPr lang="ru-RU" sz="2000" b="0" i="0" u="none" strike="noStrike" dirty="0">
                        <a:solidFill>
                          <a:srgbClr val="000000"/>
                        </a:solidFill>
                        <a:effectLst/>
                        <a:latin typeface="Calibri"/>
                      </a:endParaRPr>
                    </a:p>
                  </a:txBody>
                  <a:tcPr marL="9525" marR="9525" marT="9525" marB="0" anchor="b"/>
                </a:tc>
              </a:tr>
              <a:tr h="248028">
                <a:tc>
                  <a:txBody>
                    <a:bodyPr/>
                    <a:lstStyle/>
                    <a:p>
                      <a:pPr algn="l" fontAlgn="b"/>
                      <a:r>
                        <a:rPr lang="en-US" sz="2000" u="none" strike="noStrike">
                          <a:effectLst/>
                        </a:rPr>
                        <a:t>United States</a:t>
                      </a:r>
                      <a:endParaRPr lang="en-US" sz="2000" b="0" i="0" u="none" strike="noStrike">
                        <a:solidFill>
                          <a:srgbClr val="000000"/>
                        </a:solidFill>
                        <a:effectLst/>
                        <a:latin typeface="Calibri"/>
                      </a:endParaRPr>
                    </a:p>
                  </a:txBody>
                  <a:tcPr marL="9525" marR="9525" marT="9525" marB="0" anchor="b"/>
                </a:tc>
                <a:tc>
                  <a:txBody>
                    <a:bodyPr/>
                    <a:lstStyle/>
                    <a:p>
                      <a:pPr algn="r" fontAlgn="b"/>
                      <a:r>
                        <a:rPr lang="uk-UA" sz="2000" b="0" i="0" u="none" strike="noStrike" dirty="0" smtClean="0">
                          <a:solidFill>
                            <a:schemeClr val="dk1"/>
                          </a:solidFill>
                          <a:effectLst/>
                          <a:latin typeface="+mn-lt"/>
                        </a:rPr>
                        <a:t>7010</a:t>
                      </a:r>
                      <a:endParaRPr lang="ru-RU" sz="2000" b="0" i="0" u="none" strike="noStrike" dirty="0">
                        <a:solidFill>
                          <a:srgbClr val="000000"/>
                        </a:solidFill>
                        <a:effectLst/>
                        <a:latin typeface="Calibri"/>
                      </a:endParaRPr>
                    </a:p>
                  </a:txBody>
                  <a:tcPr marL="9525" marR="9525" marT="9525" marB="0" anchor="b"/>
                </a:tc>
              </a:tr>
              <a:tr h="248028">
                <a:tc>
                  <a:txBody>
                    <a:bodyPr/>
                    <a:lstStyle/>
                    <a:p>
                      <a:pPr algn="l" fontAlgn="b"/>
                      <a:r>
                        <a:rPr lang="en-US" sz="2000" u="none" strike="noStrike">
                          <a:effectLst/>
                        </a:rPr>
                        <a:t>Poland</a:t>
                      </a:r>
                      <a:endParaRPr lang="en-US" sz="2000" b="0" i="0" u="none" strike="noStrike">
                        <a:solidFill>
                          <a:srgbClr val="000000"/>
                        </a:solidFill>
                        <a:effectLst/>
                        <a:latin typeface="Calibri"/>
                      </a:endParaRPr>
                    </a:p>
                  </a:txBody>
                  <a:tcPr marL="9525" marR="9525" marT="9525" marB="0" anchor="b"/>
                </a:tc>
                <a:tc>
                  <a:txBody>
                    <a:bodyPr/>
                    <a:lstStyle/>
                    <a:p>
                      <a:pPr algn="r" fontAlgn="b"/>
                      <a:r>
                        <a:rPr lang="uk-UA" sz="2000" b="0" i="0" u="none" strike="noStrike" dirty="0" smtClean="0">
                          <a:solidFill>
                            <a:schemeClr val="dk1"/>
                          </a:solidFill>
                          <a:effectLst/>
                          <a:latin typeface="+mn-lt"/>
                        </a:rPr>
                        <a:t>4970</a:t>
                      </a:r>
                      <a:endParaRPr lang="ru-RU" sz="2000" b="0" i="0" u="none" strike="noStrike" dirty="0">
                        <a:solidFill>
                          <a:srgbClr val="000000"/>
                        </a:solidFill>
                        <a:effectLst/>
                        <a:latin typeface="Calibri"/>
                      </a:endParaRPr>
                    </a:p>
                  </a:txBody>
                  <a:tcPr marL="9525" marR="9525" marT="9525" marB="0" anchor="b"/>
                </a:tc>
              </a:tr>
              <a:tr h="248028">
                <a:tc>
                  <a:txBody>
                    <a:bodyPr/>
                    <a:lstStyle/>
                    <a:p>
                      <a:pPr algn="l" fontAlgn="b"/>
                      <a:r>
                        <a:rPr lang="en-US" sz="2000" u="none" strike="noStrike" dirty="0">
                          <a:effectLst/>
                        </a:rPr>
                        <a:t>France</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uk-UA" sz="2000" b="0" i="0" u="none" strike="noStrike" dirty="0" smtClean="0">
                          <a:solidFill>
                            <a:schemeClr val="dk1"/>
                          </a:solidFill>
                          <a:effectLst/>
                          <a:latin typeface="+mn-lt"/>
                        </a:rPr>
                        <a:t>3664</a:t>
                      </a:r>
                      <a:endParaRPr lang="ru-RU" sz="2000" b="0" i="0" u="none" strike="noStrike" dirty="0">
                        <a:solidFill>
                          <a:srgbClr val="000000"/>
                        </a:solidFill>
                        <a:effectLst/>
                        <a:latin typeface="Calibri"/>
                      </a:endParaRPr>
                    </a:p>
                  </a:txBody>
                  <a:tcPr marL="9525" marR="9525" marT="9525" marB="0" anchor="b"/>
                </a:tc>
              </a:tr>
              <a:tr h="248028">
                <a:tc>
                  <a:txBody>
                    <a:bodyPr/>
                    <a:lstStyle/>
                    <a:p>
                      <a:pPr algn="l" fontAlgn="b"/>
                      <a:r>
                        <a:rPr lang="en-US" sz="2000" u="none" strike="noStrike">
                          <a:effectLst/>
                        </a:rPr>
                        <a:t>United Kingdom</a:t>
                      </a:r>
                      <a:endParaRPr lang="en-US" sz="2000" b="0" i="0" u="none" strike="noStrike">
                        <a:solidFill>
                          <a:srgbClr val="000000"/>
                        </a:solidFill>
                        <a:effectLst/>
                        <a:latin typeface="Calibri"/>
                      </a:endParaRPr>
                    </a:p>
                  </a:txBody>
                  <a:tcPr marL="9525" marR="9525" marT="9525" marB="0" anchor="b"/>
                </a:tc>
                <a:tc>
                  <a:txBody>
                    <a:bodyPr/>
                    <a:lstStyle/>
                    <a:p>
                      <a:pPr algn="r" fontAlgn="b"/>
                      <a:r>
                        <a:rPr lang="uk-UA" sz="2000" b="0" i="0" u="none" strike="noStrike" dirty="0" smtClean="0">
                          <a:solidFill>
                            <a:schemeClr val="dk1"/>
                          </a:solidFill>
                          <a:effectLst/>
                          <a:latin typeface="+mn-lt"/>
                        </a:rPr>
                        <a:t>3266</a:t>
                      </a:r>
                    </a:p>
                  </a:txBody>
                  <a:tcPr marL="9525" marR="9525" marT="9525" marB="0" anchor="b"/>
                </a:tc>
              </a:tr>
              <a:tr h="248028">
                <a:tc>
                  <a:txBody>
                    <a:bodyPr/>
                    <a:lstStyle/>
                    <a:p>
                      <a:pPr algn="l" fontAlgn="b"/>
                      <a:r>
                        <a:rPr lang="en-US" sz="2000" u="none" strike="noStrike">
                          <a:effectLst/>
                        </a:rPr>
                        <a:t>Italy</a:t>
                      </a:r>
                      <a:endParaRPr lang="en-US" sz="2000" b="0" i="0" u="none" strike="noStrike">
                        <a:solidFill>
                          <a:srgbClr val="000000"/>
                        </a:solidFill>
                        <a:effectLst/>
                        <a:latin typeface="Calibri"/>
                      </a:endParaRPr>
                    </a:p>
                  </a:txBody>
                  <a:tcPr marL="9525" marR="9525" marT="9525" marB="0" anchor="b"/>
                </a:tc>
                <a:tc>
                  <a:txBody>
                    <a:bodyPr/>
                    <a:lstStyle/>
                    <a:p>
                      <a:pPr algn="r" fontAlgn="b"/>
                      <a:r>
                        <a:rPr lang="uk-UA" sz="2000" b="0" i="0" u="none" strike="noStrike" dirty="0" smtClean="0">
                          <a:solidFill>
                            <a:schemeClr val="dk1"/>
                          </a:solidFill>
                          <a:effectLst/>
                          <a:latin typeface="+mn-lt"/>
                        </a:rPr>
                        <a:t>2222</a:t>
                      </a:r>
                      <a:endParaRPr lang="ru-RU" sz="2000" b="0" i="0" u="none" strike="noStrike" dirty="0">
                        <a:solidFill>
                          <a:srgbClr val="000000"/>
                        </a:solidFill>
                        <a:effectLst/>
                        <a:latin typeface="Calibri"/>
                      </a:endParaRPr>
                    </a:p>
                  </a:txBody>
                  <a:tcPr marL="9525" marR="9525" marT="9525" marB="0" anchor="b"/>
                </a:tc>
              </a:tr>
              <a:tr h="248028">
                <a:tc>
                  <a:txBody>
                    <a:bodyPr/>
                    <a:lstStyle/>
                    <a:p>
                      <a:pPr algn="l" fontAlgn="b"/>
                      <a:r>
                        <a:rPr lang="en-US" sz="2000" u="none" strike="noStrike">
                          <a:effectLst/>
                        </a:rPr>
                        <a:t>Japan</a:t>
                      </a:r>
                      <a:endParaRPr lang="en-US" sz="2000" b="0" i="0" u="none" strike="noStrike">
                        <a:solidFill>
                          <a:srgbClr val="000000"/>
                        </a:solidFill>
                        <a:effectLst/>
                        <a:latin typeface="Calibri"/>
                      </a:endParaRPr>
                    </a:p>
                  </a:txBody>
                  <a:tcPr marL="9525" marR="9525" marT="9525" marB="0" anchor="b"/>
                </a:tc>
                <a:tc>
                  <a:txBody>
                    <a:bodyPr/>
                    <a:lstStyle/>
                    <a:p>
                      <a:pPr algn="r" fontAlgn="b"/>
                      <a:r>
                        <a:rPr lang="uk-UA" sz="2000" b="0" i="0" u="none" strike="noStrike" dirty="0" smtClean="0">
                          <a:solidFill>
                            <a:schemeClr val="dk1"/>
                          </a:solidFill>
                          <a:effectLst/>
                          <a:latin typeface="+mn-lt"/>
                        </a:rPr>
                        <a:t>1721</a:t>
                      </a:r>
                      <a:endParaRPr lang="ru-RU" sz="2000" b="0" i="0" u="none" strike="noStrike" dirty="0">
                        <a:solidFill>
                          <a:srgbClr val="000000"/>
                        </a:solidFill>
                        <a:effectLst/>
                        <a:latin typeface="Calibri"/>
                      </a:endParaRPr>
                    </a:p>
                  </a:txBody>
                  <a:tcPr marL="9525" marR="9525" marT="9525" marB="0" anchor="b"/>
                </a:tc>
              </a:tr>
            </a:tbl>
          </a:graphicData>
        </a:graphic>
      </p:graphicFrame>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5013176"/>
            <a:ext cx="1345510" cy="1153294"/>
          </a:xfrm>
          <a:prstGeom prst="rect">
            <a:avLst/>
          </a:prstGeom>
        </p:spPr>
      </p:pic>
    </p:spTree>
    <p:extLst>
      <p:ext uri="{BB962C8B-B14F-4D97-AF65-F5344CB8AC3E}">
        <p14:creationId xmlns:p14="http://schemas.microsoft.com/office/powerpoint/2010/main" val="13096925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E32C06-84C0-478E-9DF1-B63F3BD3EC01}"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56</a:t>
            </a:fld>
            <a:endParaRPr lang="ru-RU"/>
          </a:p>
        </p:txBody>
      </p:sp>
      <p:sp>
        <p:nvSpPr>
          <p:cNvPr id="5" name="Заголовок 4"/>
          <p:cNvSpPr>
            <a:spLocks noGrp="1"/>
          </p:cNvSpPr>
          <p:nvPr>
            <p:ph type="title"/>
          </p:nvPr>
        </p:nvSpPr>
        <p:spPr>
          <a:xfrm>
            <a:off x="1793289" y="5013176"/>
            <a:ext cx="6512511" cy="501992"/>
          </a:xfrm>
        </p:spPr>
        <p:txBody>
          <a:bodyPr/>
          <a:lstStyle/>
          <a:p>
            <a:pPr marL="0" indent="0" algn="ctr">
              <a:buNone/>
            </a:pPr>
            <a:r>
              <a:rPr lang="uk-UA" sz="2000" dirty="0" smtClean="0"/>
              <a:t>Порівняння журналів в процесі моніторингу</a:t>
            </a:r>
            <a:endParaRPr lang="ru-RU" sz="2000" dirty="0"/>
          </a:p>
        </p:txBody>
      </p:sp>
      <p:sp>
        <p:nvSpPr>
          <p:cNvPr id="6" name="Объект 5"/>
          <p:cNvSpPr>
            <a:spLocks noGrp="1"/>
          </p:cNvSpPr>
          <p:nvPr>
            <p:ph sz="quarter" idx="13"/>
          </p:nvPr>
        </p:nvSpPr>
        <p:spPr/>
        <p:txBody>
          <a:bodyPr>
            <a:normAutofit fontScale="47500" lnSpcReduction="20000"/>
          </a:bodyPr>
          <a:lstStyle/>
          <a:p>
            <a:pPr marL="45720" indent="0">
              <a:buNone/>
            </a:pPr>
            <a:r>
              <a:rPr lang="uk-UA" sz="3400" b="1" u="sng" dirty="0" smtClean="0"/>
              <a:t>1. </a:t>
            </a:r>
            <a:r>
              <a:rPr lang="en-US" sz="3400" b="1" u="sng" dirty="0" smtClean="0"/>
              <a:t>International </a:t>
            </a:r>
            <a:r>
              <a:rPr lang="en-US" sz="3400" b="1" u="sng" dirty="0"/>
              <a:t>Journal of Radiation Oncology Biology </a:t>
            </a:r>
            <a:r>
              <a:rPr lang="en-US" sz="3400" b="1" u="sng" dirty="0" smtClean="0"/>
              <a:t>Physics</a:t>
            </a:r>
            <a:endParaRPr lang="uk-UA" sz="3400" b="1" u="sng" dirty="0" smtClean="0"/>
          </a:p>
          <a:p>
            <a:pPr>
              <a:buFont typeface="Wingdings" pitchFamily="2" charset="2"/>
              <a:buChar char="Ø"/>
            </a:pPr>
            <a:r>
              <a:rPr lang="en-US" sz="2300" dirty="0"/>
              <a:t>Subject Area:</a:t>
            </a:r>
          </a:p>
          <a:p>
            <a:pPr marL="45720" indent="0">
              <a:buNone/>
            </a:pPr>
            <a:r>
              <a:rPr lang="en-US" sz="2300" dirty="0"/>
              <a:t>Biochemistry, Genetics and Molecular Biology: Cancer Research</a:t>
            </a:r>
            <a:br>
              <a:rPr lang="en-US" sz="2300" dirty="0"/>
            </a:br>
            <a:r>
              <a:rPr lang="en-US" sz="2300" dirty="0"/>
              <a:t>Medicine: Oncology</a:t>
            </a:r>
            <a:br>
              <a:rPr lang="en-US" sz="2300" dirty="0"/>
            </a:br>
            <a:r>
              <a:rPr lang="en-US" sz="2300" dirty="0"/>
              <a:t>Medicine: Radiology, Nuclear Medicine and Imaging</a:t>
            </a:r>
            <a:br>
              <a:rPr lang="en-US" sz="2300" dirty="0"/>
            </a:br>
            <a:r>
              <a:rPr lang="en-US" sz="2300" dirty="0"/>
              <a:t>Physics and Astronomy: Radiation</a:t>
            </a:r>
          </a:p>
          <a:p>
            <a:pPr>
              <a:buFont typeface="Wingdings" pitchFamily="2" charset="2"/>
              <a:buChar char="Ø"/>
            </a:pPr>
            <a:r>
              <a:rPr lang="en-US" sz="2300" dirty="0"/>
              <a:t>Publisher</a:t>
            </a:r>
            <a:r>
              <a:rPr lang="en-US" sz="2300" dirty="0" smtClean="0"/>
              <a:t>:</a:t>
            </a:r>
            <a:r>
              <a:rPr lang="uk-UA" sz="2300" dirty="0" smtClean="0"/>
              <a:t> </a:t>
            </a:r>
            <a:r>
              <a:rPr lang="en-US" sz="2300" dirty="0" smtClean="0"/>
              <a:t>Elsevier </a:t>
            </a:r>
            <a:r>
              <a:rPr lang="en-US" sz="2300" dirty="0"/>
              <a:t>Inc.</a:t>
            </a:r>
          </a:p>
          <a:p>
            <a:pPr>
              <a:buFont typeface="Wingdings" pitchFamily="2" charset="2"/>
              <a:buChar char="Ø"/>
            </a:pPr>
            <a:r>
              <a:rPr lang="en-US" sz="2300" dirty="0"/>
              <a:t>ISSN</a:t>
            </a:r>
            <a:r>
              <a:rPr lang="en-US" sz="2300" dirty="0" smtClean="0"/>
              <a:t>:</a:t>
            </a:r>
            <a:r>
              <a:rPr lang="uk-UA" sz="2300" dirty="0" smtClean="0"/>
              <a:t> </a:t>
            </a:r>
            <a:r>
              <a:rPr lang="en-US" sz="2300" dirty="0" smtClean="0"/>
              <a:t>0360-3016</a:t>
            </a:r>
            <a:endParaRPr lang="en-US" sz="2300" dirty="0"/>
          </a:p>
          <a:p>
            <a:pPr>
              <a:buFont typeface="Wingdings" pitchFamily="2" charset="2"/>
              <a:buChar char="Ø"/>
            </a:pPr>
            <a:r>
              <a:rPr lang="en-US" sz="2300" dirty="0"/>
              <a:t>E-ISSN</a:t>
            </a:r>
            <a:r>
              <a:rPr lang="en-US" sz="2300" dirty="0" smtClean="0"/>
              <a:t>:</a:t>
            </a:r>
            <a:r>
              <a:rPr lang="uk-UA" sz="2300" dirty="0" smtClean="0"/>
              <a:t> </a:t>
            </a:r>
            <a:r>
              <a:rPr lang="en-US" sz="2300" dirty="0" smtClean="0"/>
              <a:t>1879-355X</a:t>
            </a:r>
            <a:endParaRPr lang="en-US" sz="2300" dirty="0"/>
          </a:p>
          <a:p>
            <a:pPr>
              <a:buFont typeface="Wingdings" pitchFamily="2" charset="2"/>
              <a:buChar char="Ø"/>
            </a:pPr>
            <a:r>
              <a:rPr lang="en-US" sz="2300" dirty="0"/>
              <a:t>Scopus Coverage Years</a:t>
            </a:r>
            <a:r>
              <a:rPr lang="en-US" sz="2300" dirty="0" smtClean="0"/>
              <a:t>:</a:t>
            </a:r>
            <a:r>
              <a:rPr lang="uk-UA" sz="2300" dirty="0" smtClean="0"/>
              <a:t> </a:t>
            </a:r>
            <a:r>
              <a:rPr lang="en-US" sz="2300" dirty="0" smtClean="0"/>
              <a:t>from </a:t>
            </a:r>
            <a:r>
              <a:rPr lang="en-US" sz="2300" dirty="0"/>
              <a:t>1975 to </a:t>
            </a:r>
            <a:r>
              <a:rPr lang="en-US" sz="2300" dirty="0" smtClean="0"/>
              <a:t>2012</a:t>
            </a:r>
            <a:endParaRPr lang="uk-UA" sz="2300" dirty="0" smtClean="0"/>
          </a:p>
          <a:p>
            <a:pPr>
              <a:buFont typeface="Wingdings" pitchFamily="2" charset="2"/>
              <a:buChar char="Ø"/>
            </a:pPr>
            <a:r>
              <a:rPr lang="en-US" sz="2300" b="1" dirty="0"/>
              <a:t>SJR</a:t>
            </a:r>
            <a:r>
              <a:rPr lang="en-US" sz="1900" dirty="0">
                <a:hlinkClick r:id="rId2"/>
              </a:rPr>
              <a:t>(</a:t>
            </a:r>
            <a:r>
              <a:rPr lang="en-US" sz="1900" dirty="0" err="1">
                <a:hlinkClick r:id="rId2"/>
              </a:rPr>
              <a:t>SCImago</a:t>
            </a:r>
            <a:r>
              <a:rPr lang="en-US" sz="1900" dirty="0">
                <a:hlinkClick r:id="rId2"/>
              </a:rPr>
              <a:t> Journal Rankings)</a:t>
            </a:r>
            <a:r>
              <a:rPr lang="en-US" sz="1900" dirty="0"/>
              <a:t> </a:t>
            </a:r>
            <a:r>
              <a:rPr lang="uk-UA" sz="1900" dirty="0" smtClean="0"/>
              <a:t> 	</a:t>
            </a:r>
            <a:r>
              <a:rPr lang="en-US" sz="2300" dirty="0" smtClean="0"/>
              <a:t>2011</a:t>
            </a:r>
            <a:r>
              <a:rPr lang="en-US" sz="2300" dirty="0"/>
              <a:t>: 1.895</a:t>
            </a:r>
          </a:p>
          <a:p>
            <a:pPr>
              <a:buFont typeface="Wingdings" pitchFamily="2" charset="2"/>
              <a:buChar char="Ø"/>
            </a:pPr>
            <a:r>
              <a:rPr lang="en-US" sz="2300" b="1" dirty="0"/>
              <a:t>SNIP</a:t>
            </a:r>
            <a:r>
              <a:rPr lang="en-US" sz="1900" dirty="0">
                <a:hlinkClick r:id="rId3"/>
              </a:rPr>
              <a:t>(Source Normalized Impact per Paper</a:t>
            </a:r>
            <a:r>
              <a:rPr lang="en-US" sz="1900" dirty="0" smtClean="0">
                <a:hlinkClick r:id="rId3"/>
              </a:rPr>
              <a:t>)</a:t>
            </a:r>
            <a:r>
              <a:rPr lang="uk-UA" sz="1900" dirty="0" smtClean="0"/>
              <a:t> </a:t>
            </a:r>
            <a:r>
              <a:rPr lang="en-US" sz="2300" dirty="0" smtClean="0"/>
              <a:t>2011</a:t>
            </a:r>
            <a:r>
              <a:rPr lang="en-US" sz="2300" dirty="0"/>
              <a:t>: 1.767</a:t>
            </a:r>
          </a:p>
          <a:p>
            <a:endParaRPr lang="uk-UA" dirty="0" smtClean="0"/>
          </a:p>
          <a:p>
            <a:endParaRPr lang="uk-UA" dirty="0"/>
          </a:p>
          <a:p>
            <a:endParaRPr lang="en-US" dirty="0"/>
          </a:p>
          <a:p>
            <a:endParaRPr lang="en-US" dirty="0"/>
          </a:p>
          <a:p>
            <a:pPr marL="45720" indent="0">
              <a:buNone/>
            </a:pPr>
            <a:endParaRPr lang="ru-RU" dirty="0"/>
          </a:p>
        </p:txBody>
      </p:sp>
      <p:sp>
        <p:nvSpPr>
          <p:cNvPr id="7" name="Объект 6"/>
          <p:cNvSpPr>
            <a:spLocks noGrp="1"/>
          </p:cNvSpPr>
          <p:nvPr>
            <p:ph sz="quarter" idx="14"/>
          </p:nvPr>
        </p:nvSpPr>
        <p:spPr/>
        <p:txBody>
          <a:bodyPr>
            <a:normAutofit/>
          </a:bodyPr>
          <a:lstStyle/>
          <a:p>
            <a:pPr marL="45720" indent="0">
              <a:buNone/>
            </a:pPr>
            <a:r>
              <a:rPr lang="uk-UA" sz="2100" b="1" dirty="0" smtClean="0"/>
              <a:t>58.</a:t>
            </a:r>
            <a:r>
              <a:rPr lang="en-US" sz="2100" b="1" dirty="0"/>
              <a:t> </a:t>
            </a:r>
            <a:r>
              <a:rPr lang="en-US" sz="2100" b="1" dirty="0" err="1"/>
              <a:t>Eksperimentalnaya</a:t>
            </a:r>
            <a:r>
              <a:rPr lang="en-US" sz="2100" b="1" dirty="0"/>
              <a:t> </a:t>
            </a:r>
            <a:r>
              <a:rPr lang="en-US" sz="2100" b="1" dirty="0" err="1" smtClean="0"/>
              <a:t>Onkologiya</a:t>
            </a:r>
            <a:endParaRPr lang="uk-UA" sz="2100" b="1" dirty="0" smtClean="0"/>
          </a:p>
          <a:p>
            <a:pPr>
              <a:buFont typeface="Wingdings" pitchFamily="2" charset="2"/>
              <a:buChar char="Ø"/>
            </a:pPr>
            <a:r>
              <a:rPr lang="en-US" sz="1200" dirty="0"/>
              <a:t>Subject Area:</a:t>
            </a:r>
          </a:p>
          <a:p>
            <a:pPr marL="45720" indent="0">
              <a:buNone/>
            </a:pPr>
            <a:r>
              <a:rPr lang="en-US" sz="1200" dirty="0"/>
              <a:t>Biochemistry, Genetics and Molecular Biology: Cancer Research</a:t>
            </a:r>
            <a:br>
              <a:rPr lang="en-US" sz="1200" dirty="0"/>
            </a:br>
            <a:r>
              <a:rPr lang="en-US" sz="1200" dirty="0"/>
              <a:t>Medicine: Oncology</a:t>
            </a:r>
          </a:p>
          <a:p>
            <a:pPr>
              <a:buFont typeface="Wingdings" pitchFamily="2" charset="2"/>
              <a:buChar char="Ø"/>
            </a:pPr>
            <a:r>
              <a:rPr lang="en-US" sz="1200" dirty="0"/>
              <a:t>Publisher</a:t>
            </a:r>
            <a:r>
              <a:rPr lang="en-US" sz="1200" dirty="0" smtClean="0"/>
              <a:t>:</a:t>
            </a:r>
            <a:r>
              <a:rPr lang="uk-UA" sz="1200" dirty="0" smtClean="0"/>
              <a:t> </a:t>
            </a:r>
            <a:r>
              <a:rPr lang="en-US" sz="1200" dirty="0" err="1" smtClean="0"/>
              <a:t>Morion</a:t>
            </a:r>
            <a:r>
              <a:rPr lang="en-US" sz="1200" dirty="0" smtClean="0"/>
              <a:t> </a:t>
            </a:r>
            <a:r>
              <a:rPr lang="en-US" sz="1200" dirty="0"/>
              <a:t>LLC</a:t>
            </a:r>
          </a:p>
          <a:p>
            <a:pPr>
              <a:buFont typeface="Wingdings" pitchFamily="2" charset="2"/>
              <a:buChar char="Ø"/>
            </a:pPr>
            <a:r>
              <a:rPr lang="en-US" sz="1200" dirty="0"/>
              <a:t>ISSN</a:t>
            </a:r>
            <a:r>
              <a:rPr lang="en-US" sz="1200" dirty="0" smtClean="0"/>
              <a:t>:</a:t>
            </a:r>
            <a:r>
              <a:rPr lang="uk-UA" sz="1200" dirty="0" smtClean="0"/>
              <a:t> </a:t>
            </a:r>
            <a:r>
              <a:rPr lang="en-US" sz="1200" dirty="0" smtClean="0"/>
              <a:t>0204-3564</a:t>
            </a:r>
            <a:endParaRPr lang="en-US" sz="1200" dirty="0"/>
          </a:p>
          <a:p>
            <a:pPr>
              <a:buFont typeface="Wingdings" pitchFamily="2" charset="2"/>
              <a:buChar char="Ø"/>
            </a:pPr>
            <a:r>
              <a:rPr lang="en-US" sz="1200" dirty="0"/>
              <a:t>Scopus Coverage Years</a:t>
            </a:r>
            <a:r>
              <a:rPr lang="en-US" sz="1200" dirty="0" smtClean="0"/>
              <a:t>:</a:t>
            </a:r>
            <a:r>
              <a:rPr lang="uk-UA" sz="1200" dirty="0" smtClean="0"/>
              <a:t> </a:t>
            </a:r>
            <a:r>
              <a:rPr lang="en-US" sz="1200" dirty="0" smtClean="0"/>
              <a:t>from </a:t>
            </a:r>
            <a:r>
              <a:rPr lang="en-US" sz="1200" dirty="0"/>
              <a:t>1984 to </a:t>
            </a:r>
            <a:r>
              <a:rPr lang="en-US" sz="1200" b="1" dirty="0" smtClean="0">
                <a:solidFill>
                  <a:schemeClr val="tx1"/>
                </a:solidFill>
              </a:rPr>
              <a:t>2012</a:t>
            </a:r>
            <a:endParaRPr lang="uk-UA" sz="1200" b="1" dirty="0" smtClean="0">
              <a:solidFill>
                <a:schemeClr val="tx1"/>
              </a:solidFill>
            </a:endParaRPr>
          </a:p>
          <a:p>
            <a:pPr>
              <a:buFont typeface="Wingdings" pitchFamily="2" charset="2"/>
              <a:buChar char="Ø"/>
            </a:pPr>
            <a:r>
              <a:rPr lang="en-US" sz="1100" b="1" dirty="0"/>
              <a:t>SJR</a:t>
            </a:r>
            <a:r>
              <a:rPr lang="en-US" sz="900" dirty="0">
                <a:hlinkClick r:id="rId4"/>
              </a:rPr>
              <a:t>(</a:t>
            </a:r>
            <a:r>
              <a:rPr lang="en-US" sz="900" dirty="0" err="1">
                <a:hlinkClick r:id="rId4"/>
              </a:rPr>
              <a:t>SCImago</a:t>
            </a:r>
            <a:r>
              <a:rPr lang="en-US" sz="900" dirty="0">
                <a:hlinkClick r:id="rId4"/>
              </a:rPr>
              <a:t> Journal Rankings)</a:t>
            </a:r>
            <a:r>
              <a:rPr lang="en-US" sz="900" dirty="0"/>
              <a:t> </a:t>
            </a:r>
            <a:r>
              <a:rPr lang="uk-UA" sz="900" dirty="0" smtClean="0"/>
              <a:t> </a:t>
            </a:r>
            <a:r>
              <a:rPr lang="en-US" sz="1100" dirty="0" smtClean="0"/>
              <a:t>2011</a:t>
            </a:r>
            <a:r>
              <a:rPr lang="en-US" sz="1100" dirty="0"/>
              <a:t>: 0.450</a:t>
            </a:r>
          </a:p>
          <a:p>
            <a:pPr>
              <a:buFont typeface="Wingdings" pitchFamily="2" charset="2"/>
              <a:buChar char="Ø"/>
            </a:pPr>
            <a:r>
              <a:rPr lang="en-US" sz="1100" b="1" dirty="0"/>
              <a:t>SNIP</a:t>
            </a:r>
            <a:r>
              <a:rPr lang="en-US" sz="700" dirty="0">
                <a:hlinkClick r:id="rId5" tooltip="Learn more about SNIP and see additional metrics (Opens in a new window)"/>
              </a:rPr>
              <a:t>(Source Normalized Impact per Paper)</a:t>
            </a:r>
            <a:r>
              <a:rPr lang="en-US" sz="700" dirty="0"/>
              <a:t> </a:t>
            </a:r>
            <a:r>
              <a:rPr lang="uk-UA" sz="700" dirty="0" smtClean="0"/>
              <a:t> </a:t>
            </a:r>
            <a:r>
              <a:rPr lang="en-US" sz="1100" dirty="0" smtClean="0"/>
              <a:t>2011</a:t>
            </a:r>
            <a:r>
              <a:rPr lang="en-US" sz="1100" dirty="0"/>
              <a:t>: </a:t>
            </a:r>
            <a:r>
              <a:rPr lang="en-US" sz="1100" dirty="0" smtClean="0"/>
              <a:t>0.536</a:t>
            </a:r>
            <a:endParaRPr lang="en-US" sz="1100" dirty="0"/>
          </a:p>
        </p:txBody>
      </p:sp>
    </p:spTree>
    <p:extLst>
      <p:ext uri="{BB962C8B-B14F-4D97-AF65-F5344CB8AC3E}">
        <p14:creationId xmlns:p14="http://schemas.microsoft.com/office/powerpoint/2010/main" val="41401152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764704"/>
            <a:ext cx="7160583" cy="4608512"/>
          </a:xfrm>
        </p:spPr>
        <p:txBody>
          <a:bodyPr/>
          <a:lstStyle/>
          <a:p>
            <a:pPr marL="0" indent="0" algn="ctr">
              <a:buNone/>
            </a:pPr>
            <a:r>
              <a:rPr lang="en-US" dirty="0" smtClean="0">
                <a:hlinkClick r:id="rId2"/>
              </a:rPr>
              <a:t>http://info.scival.com</a:t>
            </a:r>
            <a:r>
              <a:rPr lang="en-US" dirty="0" smtClean="0"/>
              <a:t/>
            </a:r>
            <a:br>
              <a:rPr lang="en-US" dirty="0" smtClean="0"/>
            </a:br>
            <a:r>
              <a:rPr lang="en-US" dirty="0"/>
              <a:t/>
            </a:r>
            <a:br>
              <a:rPr lang="en-US" dirty="0"/>
            </a:br>
            <a:r>
              <a:rPr lang="ru-RU" dirty="0" err="1" smtClean="0"/>
              <a:t>Досл</a:t>
            </a:r>
            <a:r>
              <a:rPr lang="uk-UA" dirty="0" err="1" smtClean="0"/>
              <a:t>ідження</a:t>
            </a:r>
            <a:r>
              <a:rPr lang="uk-UA" dirty="0" smtClean="0"/>
              <a:t> </a:t>
            </a:r>
            <a:br>
              <a:rPr lang="uk-UA" dirty="0" smtClean="0"/>
            </a:br>
            <a:r>
              <a:rPr lang="uk-UA" dirty="0" smtClean="0"/>
              <a:t>наукового менеджменту</a:t>
            </a:r>
            <a:endParaRPr lang="ru-RU" dirty="0"/>
          </a:p>
        </p:txBody>
      </p:sp>
      <p:sp>
        <p:nvSpPr>
          <p:cNvPr id="3" name="Дата 2"/>
          <p:cNvSpPr>
            <a:spLocks noGrp="1"/>
          </p:cNvSpPr>
          <p:nvPr>
            <p:ph type="dt" sz="half" idx="10"/>
          </p:nvPr>
        </p:nvSpPr>
        <p:spPr/>
        <p:txBody>
          <a:bodyPr/>
          <a:lstStyle/>
          <a:p>
            <a:fld id="{A6516A39-BBEB-4F13-A75D-A9F4CEF3D2C6}"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57</a:t>
            </a:fld>
            <a:endParaRPr lang="ru-RU"/>
          </a:p>
        </p:txBody>
      </p:sp>
    </p:spTree>
    <p:extLst>
      <p:ext uri="{BB962C8B-B14F-4D97-AF65-F5344CB8AC3E}">
        <p14:creationId xmlns:p14="http://schemas.microsoft.com/office/powerpoint/2010/main" val="18884362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AutoShape 2"/>
          <p:cNvSpPr>
            <a:spLocks noGrp="1" noChangeArrowheads="1"/>
          </p:cNvSpPr>
          <p:nvPr>
            <p:ph type="title"/>
          </p:nvPr>
        </p:nvSpPr>
        <p:spPr/>
        <p:txBody>
          <a:bodyPr/>
          <a:lstStyle/>
          <a:p>
            <a:pPr algn="ctr"/>
            <a:r>
              <a:rPr lang="ru-RU" sz="3200" dirty="0" err="1" smtClean="0"/>
              <a:t>Наукометричн</a:t>
            </a:r>
            <a:r>
              <a:rPr lang="uk-UA" sz="3200" dirty="0" smtClean="0"/>
              <a:t>і БД</a:t>
            </a:r>
            <a:r>
              <a:rPr lang="en-US" sz="3200" dirty="0" smtClean="0"/>
              <a:t>: </a:t>
            </a:r>
            <a:r>
              <a:rPr lang="uk-UA" sz="3200" dirty="0" smtClean="0"/>
              <a:t>Інформаційні процедури користувача</a:t>
            </a:r>
            <a:endParaRPr lang="en-US" sz="3200" dirty="0" smtClean="0"/>
          </a:p>
        </p:txBody>
      </p:sp>
      <p:pic>
        <p:nvPicPr>
          <p:cNvPr id="270340" name="Picture 4" descr="SDXTMPPPT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211" y="636587"/>
            <a:ext cx="7192962" cy="372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0341" name="AutoShape 5"/>
          <p:cNvSpPr>
            <a:spLocks noChangeArrowheads="1"/>
          </p:cNvSpPr>
          <p:nvPr/>
        </p:nvSpPr>
        <p:spPr bwMode="auto">
          <a:xfrm>
            <a:off x="7308850" y="4365625"/>
            <a:ext cx="792163" cy="1079500"/>
          </a:xfrm>
          <a:prstGeom prst="flowChartMagneticDis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 name="Дата 1"/>
          <p:cNvSpPr>
            <a:spLocks noGrp="1"/>
          </p:cNvSpPr>
          <p:nvPr>
            <p:ph type="dt" sz="half" idx="10"/>
          </p:nvPr>
        </p:nvSpPr>
        <p:spPr/>
        <p:txBody>
          <a:bodyPr/>
          <a:lstStyle/>
          <a:p>
            <a:fld id="{72F5EF9B-6D8F-4ED4-B97B-39A54307BB82}"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58</a:t>
            </a:fld>
            <a:endParaRPr lang="ru-RU"/>
          </a:p>
        </p:txBody>
      </p:sp>
    </p:spTree>
    <p:extLst>
      <p:ext uri="{BB962C8B-B14F-4D97-AF65-F5344CB8AC3E}">
        <p14:creationId xmlns:p14="http://schemas.microsoft.com/office/powerpoint/2010/main" val="13981600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219200" y="295275"/>
            <a:ext cx="7467600" cy="685800"/>
          </a:xfrm>
        </p:spPr>
        <p:txBody>
          <a:bodyPr/>
          <a:lstStyle/>
          <a:p>
            <a:pPr marL="0" indent="0" algn="ctr">
              <a:buNone/>
            </a:pPr>
            <a:r>
              <a:rPr lang="nl-NL" dirty="0" smtClean="0"/>
              <a:t>EMBASE.com</a:t>
            </a:r>
            <a:endParaRPr lang="en-GB" dirty="0"/>
          </a:p>
        </p:txBody>
      </p:sp>
      <p:sp>
        <p:nvSpPr>
          <p:cNvPr id="55299" name="Oval 3"/>
          <p:cNvSpPr>
            <a:spLocks noChangeArrowheads="1"/>
          </p:cNvSpPr>
          <p:nvPr/>
        </p:nvSpPr>
        <p:spPr bwMode="auto">
          <a:xfrm>
            <a:off x="2514600" y="1676400"/>
            <a:ext cx="6248400" cy="3657600"/>
          </a:xfrm>
          <a:prstGeom prst="ellipse">
            <a:avLst/>
          </a:prstGeom>
          <a:solidFill>
            <a:srgbClr val="CC7E66">
              <a:alpha val="50000"/>
            </a:srgbClr>
          </a:solidFill>
          <a:ln w="349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5300" name="Text Box 4"/>
          <p:cNvSpPr txBox="1">
            <a:spLocks noChangeArrowheads="1"/>
          </p:cNvSpPr>
          <p:nvPr/>
        </p:nvSpPr>
        <p:spPr bwMode="auto">
          <a:xfrm>
            <a:off x="6659563" y="2636838"/>
            <a:ext cx="1828800" cy="1908175"/>
          </a:xfrm>
          <a:prstGeom prst="rect">
            <a:avLst/>
          </a:prstGeom>
          <a:noFill/>
          <a:ln>
            <a:noFill/>
          </a:ln>
          <a:effectLst/>
          <a:extLst>
            <a:ext uri="{909E8E84-426E-40DD-AFC4-6F175D3DCCD1}">
              <a14:hiddenFill xmlns:a14="http://schemas.microsoft.com/office/drawing/2010/main">
                <a:solidFill>
                  <a:srgbClr val="F0DE84"/>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sz="2000" b="1">
                <a:latin typeface="CG Omega" pitchFamily="34" charset="0"/>
              </a:rPr>
              <a:t>MEDLINE</a:t>
            </a:r>
            <a:endParaRPr lang="ru-RU" sz="2000" b="1">
              <a:latin typeface="CG Omega" pitchFamily="34" charset="0"/>
            </a:endParaRPr>
          </a:p>
          <a:p>
            <a:pPr eaLnBrk="0" hangingPunct="0">
              <a:spcBef>
                <a:spcPct val="50000"/>
              </a:spcBef>
            </a:pPr>
            <a:r>
              <a:rPr lang="nl-NL" b="1">
                <a:latin typeface="CG Omega" pitchFamily="34" charset="0"/>
              </a:rPr>
              <a:t>4,800 </a:t>
            </a:r>
            <a:r>
              <a:rPr lang="ru-RU" b="1">
                <a:latin typeface="CG Omega" pitchFamily="34" charset="0"/>
              </a:rPr>
              <a:t>журналов, включая </a:t>
            </a:r>
            <a:r>
              <a:rPr lang="nl-NL" b="1">
                <a:latin typeface="CG Omega" pitchFamily="34" charset="0"/>
              </a:rPr>
              <a:t>1,800 </a:t>
            </a:r>
            <a:r>
              <a:rPr lang="ru-RU" b="1">
                <a:latin typeface="CG Omega" pitchFamily="34" charset="0"/>
              </a:rPr>
              <a:t>уникальных изданий</a:t>
            </a:r>
            <a:endParaRPr lang="en-GB" b="1">
              <a:latin typeface="CG Omega" pitchFamily="34" charset="0"/>
            </a:endParaRPr>
          </a:p>
        </p:txBody>
      </p:sp>
      <p:sp>
        <p:nvSpPr>
          <p:cNvPr id="55301" name="Text Box 5"/>
          <p:cNvSpPr txBox="1">
            <a:spLocks noChangeArrowheads="1"/>
          </p:cNvSpPr>
          <p:nvPr/>
        </p:nvSpPr>
        <p:spPr bwMode="auto">
          <a:xfrm>
            <a:off x="1600200" y="1066800"/>
            <a:ext cx="54102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49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ru-RU">
              <a:latin typeface="Comic Sans MS" pitchFamily="66" charset="0"/>
            </a:endParaRPr>
          </a:p>
        </p:txBody>
      </p:sp>
      <p:sp>
        <p:nvSpPr>
          <p:cNvPr id="55302" name="Text Box 6"/>
          <p:cNvSpPr txBox="1">
            <a:spLocks noChangeArrowheads="1"/>
          </p:cNvSpPr>
          <p:nvPr/>
        </p:nvSpPr>
        <p:spPr bwMode="auto">
          <a:xfrm>
            <a:off x="5486400" y="6629400"/>
            <a:ext cx="3276600" cy="366713"/>
          </a:xfrm>
          <a:prstGeom prst="rect">
            <a:avLst/>
          </a:prstGeom>
          <a:noFill/>
          <a:ln>
            <a:noFill/>
          </a:ln>
          <a:effectLst/>
          <a:extLst>
            <a:ext uri="{909E8E84-426E-40DD-AFC4-6F175D3DCCD1}">
              <a14:hiddenFill xmlns:a14="http://schemas.microsoft.com/office/drawing/2010/main">
                <a:solidFill>
                  <a:srgbClr val="F0DE84"/>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endParaRPr lang="ru-RU">
              <a:latin typeface="CG Omega" pitchFamily="34" charset="0"/>
            </a:endParaRPr>
          </a:p>
        </p:txBody>
      </p:sp>
      <p:sp>
        <p:nvSpPr>
          <p:cNvPr id="55303" name="Oval 7"/>
          <p:cNvSpPr>
            <a:spLocks noChangeArrowheads="1"/>
          </p:cNvSpPr>
          <p:nvPr/>
        </p:nvSpPr>
        <p:spPr bwMode="auto">
          <a:xfrm>
            <a:off x="395288" y="1628775"/>
            <a:ext cx="6172200" cy="3657600"/>
          </a:xfrm>
          <a:prstGeom prst="ellipse">
            <a:avLst/>
          </a:prstGeom>
          <a:solidFill>
            <a:srgbClr val="FF6600"/>
          </a:solidFill>
          <a:ln w="349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ru-RU">
              <a:latin typeface="CG Omega" pitchFamily="34" charset="0"/>
            </a:endParaRPr>
          </a:p>
        </p:txBody>
      </p:sp>
      <p:sp>
        <p:nvSpPr>
          <p:cNvPr id="55304" name="Text Box 8"/>
          <p:cNvSpPr txBox="1">
            <a:spLocks noChangeArrowheads="1"/>
          </p:cNvSpPr>
          <p:nvPr/>
        </p:nvSpPr>
        <p:spPr bwMode="auto">
          <a:xfrm>
            <a:off x="827088" y="2276475"/>
            <a:ext cx="1981200" cy="2378075"/>
          </a:xfrm>
          <a:prstGeom prst="rect">
            <a:avLst/>
          </a:prstGeom>
          <a:noFill/>
          <a:ln>
            <a:noFill/>
          </a:ln>
          <a:effectLst/>
          <a:extLst>
            <a:ext uri="{909E8E84-426E-40DD-AFC4-6F175D3DCCD1}">
              <a14:hiddenFill xmlns:a14="http://schemas.microsoft.com/office/drawing/2010/main">
                <a:solidFill>
                  <a:srgbClr val="F0DE84"/>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nl-NL" sz="2000" b="1">
                <a:latin typeface="CG Omega" pitchFamily="34" charset="0"/>
              </a:rPr>
              <a:t>EMBASE</a:t>
            </a:r>
            <a:endParaRPr lang="ru-RU" sz="2000" b="1">
              <a:latin typeface="CG Omega" pitchFamily="34" charset="0"/>
            </a:endParaRPr>
          </a:p>
          <a:p>
            <a:pPr algn="ctr" eaLnBrk="0" hangingPunct="0">
              <a:spcBef>
                <a:spcPct val="50000"/>
              </a:spcBef>
            </a:pPr>
            <a:r>
              <a:rPr lang="nl-NL" sz="2000" b="1">
                <a:latin typeface="CG Omega" pitchFamily="34" charset="0"/>
              </a:rPr>
              <a:t> 4,800 </a:t>
            </a:r>
            <a:r>
              <a:rPr lang="ru-RU" sz="2000" b="1">
                <a:latin typeface="CG Omega" pitchFamily="34" charset="0"/>
              </a:rPr>
              <a:t>журналов, включая</a:t>
            </a:r>
            <a:r>
              <a:rPr lang="nl-NL" sz="2000" b="1">
                <a:latin typeface="CG Omega" pitchFamily="34" charset="0"/>
              </a:rPr>
              <a:t> 1,800 </a:t>
            </a:r>
            <a:r>
              <a:rPr lang="ru-RU" sz="2000" b="1">
                <a:latin typeface="CG Omega" pitchFamily="34" charset="0"/>
              </a:rPr>
              <a:t>уникальных изданий</a:t>
            </a:r>
            <a:endParaRPr lang="en-GB" sz="2000" b="1">
              <a:latin typeface="CG Omega" pitchFamily="34" charset="0"/>
            </a:endParaRPr>
          </a:p>
        </p:txBody>
      </p:sp>
      <p:sp>
        <p:nvSpPr>
          <p:cNvPr id="55305" name="Text Box 9"/>
          <p:cNvSpPr txBox="1">
            <a:spLocks noChangeArrowheads="1"/>
          </p:cNvSpPr>
          <p:nvPr/>
        </p:nvSpPr>
        <p:spPr bwMode="auto">
          <a:xfrm>
            <a:off x="1116013" y="5734050"/>
            <a:ext cx="6913562" cy="641350"/>
          </a:xfrm>
          <a:prstGeom prst="rect">
            <a:avLst/>
          </a:prstGeom>
          <a:solidFill>
            <a:srgbClr val="CCECFF"/>
          </a:solidFill>
          <a:ln>
            <a:noFill/>
          </a:ln>
          <a:effectLst/>
          <a:extLs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ru-RU">
                <a:latin typeface="CG Omega" pitchFamily="34" charset="0"/>
              </a:rPr>
              <a:t>Уникальная комбинация </a:t>
            </a:r>
            <a:r>
              <a:rPr lang="en-GB">
                <a:latin typeface="CG Omega" pitchFamily="34" charset="0"/>
              </a:rPr>
              <a:t>EMBASE + MEDLINE </a:t>
            </a:r>
            <a:r>
              <a:rPr lang="ru-RU">
                <a:latin typeface="CG Omega" pitchFamily="34" charset="0"/>
              </a:rPr>
              <a:t>на единой платформе</a:t>
            </a:r>
            <a:r>
              <a:rPr lang="en-GB">
                <a:latin typeface="CG Omega" pitchFamily="34" charset="0"/>
              </a:rPr>
              <a:t> Elsevier!</a:t>
            </a:r>
          </a:p>
        </p:txBody>
      </p:sp>
      <p:sp>
        <p:nvSpPr>
          <p:cNvPr id="55306" name="Text Box 10"/>
          <p:cNvSpPr txBox="1">
            <a:spLocks noChangeArrowheads="1"/>
          </p:cNvSpPr>
          <p:nvPr/>
        </p:nvSpPr>
        <p:spPr bwMode="auto">
          <a:xfrm>
            <a:off x="1116013" y="1277937"/>
            <a:ext cx="7345362" cy="701675"/>
          </a:xfrm>
          <a:prstGeom prst="rect">
            <a:avLst/>
          </a:prstGeom>
          <a:solidFill>
            <a:schemeClr val="accent1"/>
          </a:solidFill>
          <a:ln>
            <a:noFill/>
          </a:ln>
          <a:effectLst/>
          <a:extLst>
            <a:ext uri="{91240B29-F687-4F45-9708-019B960494DF}">
              <a14:hiddenLine xmlns:a14="http://schemas.microsoft.com/office/drawing/2010/main" w="34925" algn="ctr">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ru-RU" sz="2000">
                <a:latin typeface="CG Omega" pitchFamily="34" charset="0"/>
              </a:rPr>
              <a:t>Библиографическая база данных</a:t>
            </a:r>
            <a:r>
              <a:rPr lang="en-US" sz="2000">
                <a:latin typeface="CG Omega" pitchFamily="34" charset="0"/>
              </a:rPr>
              <a:t> </a:t>
            </a:r>
            <a:r>
              <a:rPr lang="ru-RU" sz="2000">
                <a:latin typeface="CG Omega" pitchFamily="34" charset="0"/>
              </a:rPr>
              <a:t>по медицине и фармакологии</a:t>
            </a:r>
            <a:r>
              <a:rPr lang="en-US" sz="2000">
                <a:latin typeface="CG Omega" pitchFamily="34" charset="0"/>
              </a:rPr>
              <a:t> –</a:t>
            </a:r>
            <a:r>
              <a:rPr lang="ru-RU" sz="2000">
                <a:latin typeface="CG Omega" pitchFamily="34" charset="0"/>
              </a:rPr>
              <a:t> более</a:t>
            </a:r>
            <a:r>
              <a:rPr lang="en-US" sz="2000">
                <a:latin typeface="CG Omega" pitchFamily="34" charset="0"/>
              </a:rPr>
              <a:t> </a:t>
            </a:r>
            <a:r>
              <a:rPr lang="en-US" sz="2000" b="1">
                <a:latin typeface="CG Omega" pitchFamily="34" charset="0"/>
              </a:rPr>
              <a:t>7000</a:t>
            </a:r>
            <a:r>
              <a:rPr lang="en-US" sz="2000">
                <a:latin typeface="CG Omega" pitchFamily="34" charset="0"/>
              </a:rPr>
              <a:t> </a:t>
            </a:r>
            <a:r>
              <a:rPr lang="ru-RU" sz="2000">
                <a:latin typeface="CG Omega" pitchFamily="34" charset="0"/>
              </a:rPr>
              <a:t>журналов</a:t>
            </a:r>
            <a:r>
              <a:rPr lang="en-GB" sz="2000">
                <a:latin typeface="CG Omega" pitchFamily="34" charset="0"/>
              </a:rPr>
              <a:t>!</a:t>
            </a:r>
          </a:p>
        </p:txBody>
      </p:sp>
      <p:sp>
        <p:nvSpPr>
          <p:cNvPr id="55307" name="Arc 11"/>
          <p:cNvSpPr>
            <a:spLocks/>
          </p:cNvSpPr>
          <p:nvPr/>
        </p:nvSpPr>
        <p:spPr bwMode="auto">
          <a:xfrm flipH="1">
            <a:off x="2916238" y="1847850"/>
            <a:ext cx="1584325" cy="3309938"/>
          </a:xfrm>
          <a:custGeom>
            <a:avLst/>
            <a:gdLst>
              <a:gd name="G0" fmla="+- 0 0 0"/>
              <a:gd name="G1" fmla="+- 21578 0 0"/>
              <a:gd name="G2" fmla="+- 21600 0 0"/>
              <a:gd name="T0" fmla="*/ 975 w 21600"/>
              <a:gd name="T1" fmla="*/ 0 h 43111"/>
              <a:gd name="T2" fmla="*/ 1701 w 21600"/>
              <a:gd name="T3" fmla="*/ 43111 h 43111"/>
              <a:gd name="T4" fmla="*/ 0 w 21600"/>
              <a:gd name="T5" fmla="*/ 21578 h 43111"/>
            </a:gdLst>
            <a:ahLst/>
            <a:cxnLst>
              <a:cxn ang="0">
                <a:pos x="T0" y="T1"/>
              </a:cxn>
              <a:cxn ang="0">
                <a:pos x="T2" y="T3"/>
              </a:cxn>
              <a:cxn ang="0">
                <a:pos x="T4" y="T5"/>
              </a:cxn>
            </a:cxnLst>
            <a:rect l="0" t="0" r="r" b="b"/>
            <a:pathLst>
              <a:path w="21600" h="43111" fill="none" extrusionOk="0">
                <a:moveTo>
                  <a:pt x="974" y="0"/>
                </a:moveTo>
                <a:cubicBezTo>
                  <a:pt x="12513" y="521"/>
                  <a:pt x="21600" y="10027"/>
                  <a:pt x="21600" y="21578"/>
                </a:cubicBezTo>
                <a:cubicBezTo>
                  <a:pt x="21600" y="32847"/>
                  <a:pt x="12935" y="42223"/>
                  <a:pt x="1700" y="43110"/>
                </a:cubicBezTo>
              </a:path>
              <a:path w="21600" h="43111" stroke="0" extrusionOk="0">
                <a:moveTo>
                  <a:pt x="974" y="0"/>
                </a:moveTo>
                <a:cubicBezTo>
                  <a:pt x="12513" y="521"/>
                  <a:pt x="21600" y="10027"/>
                  <a:pt x="21600" y="21578"/>
                </a:cubicBezTo>
                <a:cubicBezTo>
                  <a:pt x="21600" y="32847"/>
                  <a:pt x="12935" y="42223"/>
                  <a:pt x="1700" y="43110"/>
                </a:cubicBezTo>
                <a:lnTo>
                  <a:pt x="0" y="21578"/>
                </a:lnTo>
                <a:close/>
              </a:path>
            </a:pathLst>
          </a:custGeom>
          <a:noFill/>
          <a:ln w="34925">
            <a:solidFill>
              <a:schemeClr val="bg1"/>
            </a:solidFill>
            <a:prstDash val="sysDot"/>
            <a:round/>
            <a:headEnd/>
            <a:tailEnd/>
          </a:ln>
          <a:effectLst/>
          <a:extLst>
            <a:ext uri="{909E8E84-426E-40DD-AFC4-6F175D3DCCD1}">
              <a14:hiddenFill xmlns:a14="http://schemas.microsoft.com/office/drawing/2010/main">
                <a:solidFill>
                  <a:srgbClr val="F0DE8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
        <p:nvSpPr>
          <p:cNvPr id="55308" name="Text Box 12"/>
          <p:cNvSpPr txBox="1">
            <a:spLocks noChangeArrowheads="1"/>
          </p:cNvSpPr>
          <p:nvPr/>
        </p:nvSpPr>
        <p:spPr bwMode="auto">
          <a:xfrm>
            <a:off x="3203575" y="2492375"/>
            <a:ext cx="2879725" cy="1920875"/>
          </a:xfrm>
          <a:prstGeom prst="rect">
            <a:avLst/>
          </a:prstGeom>
          <a:solidFill>
            <a:srgbClr val="FFCC99"/>
          </a:solidFill>
          <a:ln>
            <a:noFill/>
          </a:ln>
          <a:effectLst/>
          <a:extLst>
            <a:ext uri="{91240B29-F687-4F45-9708-019B960494DF}">
              <a14:hiddenLine xmlns:a14="http://schemas.microsoft.com/office/drawing/2010/main" w="34925" algn="ctr">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ru-RU" sz="2000" b="1">
                <a:latin typeface="CG Omega" pitchFamily="34" charset="0"/>
              </a:rPr>
              <a:t>Пересечение в</a:t>
            </a:r>
            <a:r>
              <a:rPr lang="en-GB" sz="2000" b="1">
                <a:latin typeface="CG Omega" pitchFamily="34" charset="0"/>
              </a:rPr>
              <a:t> 3,000 </a:t>
            </a:r>
            <a:r>
              <a:rPr lang="ru-RU" sz="2000" b="1">
                <a:latin typeface="CG Omega" pitchFamily="34" charset="0"/>
              </a:rPr>
              <a:t>журналов</a:t>
            </a:r>
            <a:r>
              <a:rPr lang="ru-RU" sz="2000">
                <a:latin typeface="CG Omega" pitchFamily="34" charset="0"/>
              </a:rPr>
              <a:t> (все журналы заново проиндексированы</a:t>
            </a:r>
            <a:r>
              <a:rPr lang="en-GB" sz="2000">
                <a:latin typeface="CG Omega" pitchFamily="34" charset="0"/>
              </a:rPr>
              <a:t> </a:t>
            </a:r>
            <a:r>
              <a:rPr lang="ru-RU" sz="2000">
                <a:latin typeface="CG Omega" pitchFamily="34" charset="0"/>
              </a:rPr>
              <a:t>в соответствии с тезаурусом</a:t>
            </a:r>
            <a:r>
              <a:rPr lang="en-GB" sz="2000">
                <a:latin typeface="CG Omega" pitchFamily="34" charset="0"/>
              </a:rPr>
              <a:t> EMTREE</a:t>
            </a:r>
            <a:r>
              <a:rPr lang="ru-RU" sz="2000">
                <a:latin typeface="CG Omega" pitchFamily="34" charset="0"/>
              </a:rPr>
              <a:t>)</a:t>
            </a:r>
            <a:endParaRPr lang="en-GB" sz="2000">
              <a:latin typeface="CG Omega" pitchFamily="34" charset="0"/>
            </a:endParaRPr>
          </a:p>
        </p:txBody>
      </p:sp>
      <p:sp>
        <p:nvSpPr>
          <p:cNvPr id="2" name="Дата 1"/>
          <p:cNvSpPr>
            <a:spLocks noGrp="1"/>
          </p:cNvSpPr>
          <p:nvPr>
            <p:ph type="dt" sz="half" idx="10"/>
          </p:nvPr>
        </p:nvSpPr>
        <p:spPr/>
        <p:txBody>
          <a:bodyPr/>
          <a:lstStyle/>
          <a:p>
            <a:fld id="{CC783166-703B-487D-9682-1BCF976E6E52}"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59</a:t>
            </a:fld>
            <a:endParaRPr lang="ru-RU"/>
          </a:p>
        </p:txBody>
      </p:sp>
    </p:spTree>
    <p:extLst>
      <p:ext uri="{BB962C8B-B14F-4D97-AF65-F5344CB8AC3E}">
        <p14:creationId xmlns:p14="http://schemas.microsoft.com/office/powerpoint/2010/main" val="1864784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06"/>
                                        </p:tgtEl>
                                        <p:attrNameLst>
                                          <p:attrName>style.visibility</p:attrName>
                                        </p:attrNameLst>
                                      </p:cBhvr>
                                      <p:to>
                                        <p:strVal val="visible"/>
                                      </p:to>
                                    </p:set>
                                    <p:animEffect transition="in" filter="dissolve">
                                      <p:cBhvr>
                                        <p:cTn id="7" dur="500"/>
                                        <p:tgtEl>
                                          <p:spTgt spid="55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5303"/>
                                        </p:tgtEl>
                                        <p:attrNameLst>
                                          <p:attrName>style.visibility</p:attrName>
                                        </p:attrNameLst>
                                      </p:cBhvr>
                                      <p:to>
                                        <p:strVal val="visible"/>
                                      </p:to>
                                    </p:set>
                                    <p:anim calcmode="lin" valueType="num">
                                      <p:cBhvr additive="base">
                                        <p:cTn id="12" dur="500" fill="hold"/>
                                        <p:tgtEl>
                                          <p:spTgt spid="55303"/>
                                        </p:tgtEl>
                                        <p:attrNameLst>
                                          <p:attrName>ppt_x</p:attrName>
                                        </p:attrNameLst>
                                      </p:cBhvr>
                                      <p:tavLst>
                                        <p:tav tm="0">
                                          <p:val>
                                            <p:strVal val="#ppt_x"/>
                                          </p:val>
                                        </p:tav>
                                        <p:tav tm="100000">
                                          <p:val>
                                            <p:strVal val="#ppt_x"/>
                                          </p:val>
                                        </p:tav>
                                      </p:tavLst>
                                    </p:anim>
                                    <p:anim calcmode="lin" valueType="num">
                                      <p:cBhvr additive="base">
                                        <p:cTn id="13" dur="500" fill="hold"/>
                                        <p:tgtEl>
                                          <p:spTgt spid="5530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5304"/>
                                        </p:tgtEl>
                                        <p:attrNameLst>
                                          <p:attrName>style.visibility</p:attrName>
                                        </p:attrNameLst>
                                      </p:cBhvr>
                                      <p:to>
                                        <p:strVal val="visible"/>
                                      </p:to>
                                    </p:set>
                                    <p:anim calcmode="lin" valueType="num">
                                      <p:cBhvr additive="base">
                                        <p:cTn id="16" dur="500" fill="hold"/>
                                        <p:tgtEl>
                                          <p:spTgt spid="55304"/>
                                        </p:tgtEl>
                                        <p:attrNameLst>
                                          <p:attrName>ppt_x</p:attrName>
                                        </p:attrNameLst>
                                      </p:cBhvr>
                                      <p:tavLst>
                                        <p:tav tm="0">
                                          <p:val>
                                            <p:strVal val="#ppt_x"/>
                                          </p:val>
                                        </p:tav>
                                        <p:tav tm="100000">
                                          <p:val>
                                            <p:strVal val="#ppt_x"/>
                                          </p:val>
                                        </p:tav>
                                      </p:tavLst>
                                    </p:anim>
                                    <p:anim calcmode="lin" valueType="num">
                                      <p:cBhvr additive="base">
                                        <p:cTn id="17" dur="500" fill="hold"/>
                                        <p:tgtEl>
                                          <p:spTgt spid="55304"/>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5299"/>
                                        </p:tgtEl>
                                        <p:attrNameLst>
                                          <p:attrName>style.visibility</p:attrName>
                                        </p:attrNameLst>
                                      </p:cBhvr>
                                      <p:to>
                                        <p:strVal val="visible"/>
                                      </p:to>
                                    </p:set>
                                    <p:anim calcmode="lin" valueType="num">
                                      <p:cBhvr additive="base">
                                        <p:cTn id="22" dur="500" fill="hold"/>
                                        <p:tgtEl>
                                          <p:spTgt spid="55299"/>
                                        </p:tgtEl>
                                        <p:attrNameLst>
                                          <p:attrName>ppt_x</p:attrName>
                                        </p:attrNameLst>
                                      </p:cBhvr>
                                      <p:tavLst>
                                        <p:tav tm="0">
                                          <p:val>
                                            <p:strVal val="#ppt_x"/>
                                          </p:val>
                                        </p:tav>
                                        <p:tav tm="100000">
                                          <p:val>
                                            <p:strVal val="#ppt_x"/>
                                          </p:val>
                                        </p:tav>
                                      </p:tavLst>
                                    </p:anim>
                                    <p:anim calcmode="lin" valueType="num">
                                      <p:cBhvr additive="base">
                                        <p:cTn id="23" dur="500" fill="hold"/>
                                        <p:tgtEl>
                                          <p:spTgt spid="5529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5300"/>
                                        </p:tgtEl>
                                        <p:attrNameLst>
                                          <p:attrName>style.visibility</p:attrName>
                                        </p:attrNameLst>
                                      </p:cBhvr>
                                      <p:to>
                                        <p:strVal val="visible"/>
                                      </p:to>
                                    </p:set>
                                    <p:anim calcmode="lin" valueType="num">
                                      <p:cBhvr additive="base">
                                        <p:cTn id="26" dur="500" fill="hold"/>
                                        <p:tgtEl>
                                          <p:spTgt spid="55300"/>
                                        </p:tgtEl>
                                        <p:attrNameLst>
                                          <p:attrName>ppt_x</p:attrName>
                                        </p:attrNameLst>
                                      </p:cBhvr>
                                      <p:tavLst>
                                        <p:tav tm="0">
                                          <p:val>
                                            <p:strVal val="#ppt_x"/>
                                          </p:val>
                                        </p:tav>
                                        <p:tav tm="100000">
                                          <p:val>
                                            <p:strVal val="#ppt_x"/>
                                          </p:val>
                                        </p:tav>
                                      </p:tavLst>
                                    </p:anim>
                                    <p:anim calcmode="lin" valueType="num">
                                      <p:cBhvr additive="base">
                                        <p:cTn id="27"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5307"/>
                                        </p:tgtEl>
                                        <p:attrNameLst>
                                          <p:attrName>style.visibility</p:attrName>
                                        </p:attrNameLst>
                                      </p:cBhvr>
                                      <p:to>
                                        <p:strVal val="visible"/>
                                      </p:to>
                                    </p:set>
                                    <p:animEffect transition="in" filter="wipe(down)">
                                      <p:cBhvr>
                                        <p:cTn id="32" dur="500"/>
                                        <p:tgtEl>
                                          <p:spTgt spid="553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5308"/>
                                        </p:tgtEl>
                                        <p:attrNameLst>
                                          <p:attrName>style.visibility</p:attrName>
                                        </p:attrNameLst>
                                      </p:cBhvr>
                                      <p:to>
                                        <p:strVal val="visible"/>
                                      </p:to>
                                    </p:set>
                                    <p:animEffect transition="in" filter="wipe(down)">
                                      <p:cBhvr>
                                        <p:cTn id="37" dur="500"/>
                                        <p:tgtEl>
                                          <p:spTgt spid="553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5305"/>
                                        </p:tgtEl>
                                        <p:attrNameLst>
                                          <p:attrName>style.visibility</p:attrName>
                                        </p:attrNameLst>
                                      </p:cBhvr>
                                      <p:to>
                                        <p:strVal val="visible"/>
                                      </p:to>
                                    </p:set>
                                    <p:animEffect transition="in" filter="dissolve">
                                      <p:cBhvr>
                                        <p:cTn id="42"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p:bldP spid="55300" grpId="0"/>
      <p:bldP spid="55303" grpId="0" animBg="1"/>
      <p:bldP spid="55304" grpId="0"/>
      <p:bldP spid="55305" grpId="0" animBg="1"/>
      <p:bldP spid="55306" grpId="0" animBg="1"/>
      <p:bldP spid="55307" grpId="0" animBg="1"/>
      <p:bldP spid="553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3BCB7D-E0DA-41D6-A882-219A8DE3F74F}"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6</a:t>
            </a:fld>
            <a:endParaRPr lang="ru-RU"/>
          </a:p>
        </p:txBody>
      </p:sp>
      <p:sp>
        <p:nvSpPr>
          <p:cNvPr id="5" name="Заголовок 4"/>
          <p:cNvSpPr>
            <a:spLocks noGrp="1"/>
          </p:cNvSpPr>
          <p:nvPr>
            <p:ph type="title"/>
          </p:nvPr>
        </p:nvSpPr>
        <p:spPr>
          <a:xfrm>
            <a:off x="1793289" y="4941168"/>
            <a:ext cx="6739151" cy="1008112"/>
          </a:xfrm>
        </p:spPr>
        <p:txBody>
          <a:bodyPr/>
          <a:lstStyle/>
          <a:p>
            <a:pPr marL="0" indent="0">
              <a:buNone/>
            </a:pPr>
            <a:r>
              <a:rPr lang="uk-UA" sz="3600" dirty="0" err="1" smtClean="0"/>
              <a:t>Наукометрия</a:t>
            </a:r>
            <a:endParaRPr lang="ru-RU" sz="3600" dirty="0"/>
          </a:p>
        </p:txBody>
      </p:sp>
      <p:sp>
        <p:nvSpPr>
          <p:cNvPr id="6" name="Объект 5"/>
          <p:cNvSpPr>
            <a:spLocks noGrp="1"/>
          </p:cNvSpPr>
          <p:nvPr>
            <p:ph sz="quarter" idx="13"/>
          </p:nvPr>
        </p:nvSpPr>
        <p:spPr/>
        <p:txBody>
          <a:bodyPr>
            <a:normAutofit fontScale="77500" lnSpcReduction="20000"/>
          </a:bodyPr>
          <a:lstStyle/>
          <a:p>
            <a:r>
              <a:rPr lang="ru-RU" b="1" dirty="0" err="1"/>
              <a:t>Наукометрия</a:t>
            </a:r>
            <a:r>
              <a:rPr lang="ru-RU" dirty="0"/>
              <a:t> — научная дисциплина, которая изучает эволюцию науки через многочисленные измерения научной информации, такие как количество научных статей, опубликованных в данный период времени, </a:t>
            </a:r>
            <a:r>
              <a:rPr lang="ru-RU" dirty="0">
                <a:hlinkClick r:id="rId2" tooltip="Индекс цитирования научных статей"/>
              </a:rPr>
              <a:t>цитируемость</a:t>
            </a:r>
            <a:r>
              <a:rPr lang="ru-RU" dirty="0"/>
              <a:t> и т. д. </a:t>
            </a:r>
            <a:r>
              <a:rPr lang="ru-RU" dirty="0" err="1"/>
              <a:t>Наукометрию</a:t>
            </a:r>
            <a:r>
              <a:rPr lang="ru-RU" dirty="0"/>
              <a:t> часто применяют как абсолютную основу оценки выполнения и финансирования различных научных единиц (институтов, команд, индивидуумов). Термин «</a:t>
            </a:r>
            <a:r>
              <a:rPr lang="ru-RU" dirty="0" err="1"/>
              <a:t>наукометрия</a:t>
            </a:r>
            <a:r>
              <a:rPr lang="ru-RU" dirty="0"/>
              <a:t>» был впервые введен </a:t>
            </a:r>
            <a:r>
              <a:rPr lang="ru-RU" dirty="0">
                <a:hlinkClick r:id="rId3" tooltip="Налимов, Василий Васильевич"/>
              </a:rPr>
              <a:t>В. В. </a:t>
            </a:r>
            <a:r>
              <a:rPr lang="ru-RU" dirty="0" err="1">
                <a:hlinkClick r:id="rId3" tooltip="Налимов, Василий Васильевич"/>
              </a:rPr>
              <a:t>Налимовым</a:t>
            </a:r>
            <a:r>
              <a:rPr lang="ru-RU" dirty="0"/>
              <a:t> в монографии «</a:t>
            </a:r>
            <a:r>
              <a:rPr lang="ru-RU" dirty="0" err="1"/>
              <a:t>Наукометрия</a:t>
            </a:r>
            <a:r>
              <a:rPr lang="ru-RU" dirty="0"/>
              <a:t>: Изучение науки как информационного процесса» (1969), изданной совместно с З. М. </a:t>
            </a:r>
            <a:r>
              <a:rPr lang="ru-RU" dirty="0" err="1"/>
              <a:t>Мульченко</a:t>
            </a:r>
            <a:r>
              <a:rPr lang="ru-RU" dirty="0" smtClean="0"/>
              <a:t>.</a:t>
            </a:r>
          </a:p>
          <a:p>
            <a:endParaRPr lang="uk-UA" dirty="0"/>
          </a:p>
          <a:p>
            <a:r>
              <a:rPr lang="en-US" dirty="0"/>
              <a:t>http://</a:t>
            </a:r>
            <a:r>
              <a:rPr lang="en-US" dirty="0" smtClean="0"/>
              <a:t>ru.wikipedia.org/wiki</a:t>
            </a:r>
            <a:r>
              <a:rPr lang="uk-UA" dirty="0" smtClean="0"/>
              <a:t>/</a:t>
            </a:r>
            <a:r>
              <a:rPr lang="uk-UA" dirty="0" err="1" smtClean="0"/>
              <a:t>наукометрия</a:t>
            </a:r>
            <a:endParaRPr lang="ru-RU" dirty="0" smtClean="0"/>
          </a:p>
          <a:p>
            <a:pPr marL="45720" indent="0">
              <a:buNone/>
            </a:pPr>
            <a:endParaRPr lang="ru-RU" dirty="0"/>
          </a:p>
        </p:txBody>
      </p:sp>
    </p:spTree>
    <p:extLst>
      <p:ext uri="{BB962C8B-B14F-4D97-AF65-F5344CB8AC3E}">
        <p14:creationId xmlns:p14="http://schemas.microsoft.com/office/powerpoint/2010/main" val="2501379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06144" y="332656"/>
            <a:ext cx="7826296" cy="1143000"/>
          </a:xfrm>
        </p:spPr>
        <p:txBody>
          <a:bodyPr/>
          <a:lstStyle/>
          <a:p>
            <a:pPr marL="0" indent="0" algn="ctr">
              <a:buNone/>
            </a:pPr>
            <a:r>
              <a:rPr lang="ru-RU" sz="4000" dirty="0"/>
              <a:t>Обмен липопротеинов и </a:t>
            </a:r>
            <a:r>
              <a:rPr lang="ru-RU" sz="4000" dirty="0" err="1"/>
              <a:t>атерогенезис</a:t>
            </a:r>
            <a:endParaRPr lang="en-US" sz="4000" dirty="0"/>
          </a:p>
        </p:txBody>
      </p:sp>
      <p:sp>
        <p:nvSpPr>
          <p:cNvPr id="73731" name="Rectangle 3"/>
          <p:cNvSpPr>
            <a:spLocks noGrp="1" noChangeArrowheads="1"/>
          </p:cNvSpPr>
          <p:nvPr>
            <p:ph type="body" idx="4294967295"/>
          </p:nvPr>
        </p:nvSpPr>
        <p:spPr>
          <a:xfrm>
            <a:off x="395536" y="1916832"/>
            <a:ext cx="8229600" cy="1066800"/>
          </a:xfrm>
          <a:prstGeom prst="rect">
            <a:avLst/>
          </a:prstGeom>
        </p:spPr>
        <p:txBody>
          <a:bodyPr/>
          <a:lstStyle/>
          <a:p>
            <a:r>
              <a:rPr lang="en-US" sz="2800" dirty="0" err="1"/>
              <a:t>Atherogenesis</a:t>
            </a:r>
            <a:r>
              <a:rPr lang="en-US" sz="2800" dirty="0"/>
              <a:t> AND “lipoprotein Metabolism”</a:t>
            </a:r>
          </a:p>
        </p:txBody>
      </p:sp>
      <p:sp>
        <p:nvSpPr>
          <p:cNvPr id="73732" name="Oval 4"/>
          <p:cNvSpPr>
            <a:spLocks noChangeArrowheads="1"/>
          </p:cNvSpPr>
          <p:nvPr/>
        </p:nvSpPr>
        <p:spPr bwMode="auto">
          <a:xfrm>
            <a:off x="1447800" y="4953000"/>
            <a:ext cx="1447800" cy="9906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Pubmed= 934</a:t>
            </a:r>
          </a:p>
        </p:txBody>
      </p:sp>
      <p:sp>
        <p:nvSpPr>
          <p:cNvPr id="73733" name="Oval 5"/>
          <p:cNvSpPr>
            <a:spLocks noChangeArrowheads="1"/>
          </p:cNvSpPr>
          <p:nvPr/>
        </p:nvSpPr>
        <p:spPr bwMode="auto">
          <a:xfrm>
            <a:off x="5562600" y="3505200"/>
            <a:ext cx="1981200" cy="1295400"/>
          </a:xfrm>
          <a:prstGeom prst="ellipse">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MEDLINE*=3770</a:t>
            </a:r>
          </a:p>
        </p:txBody>
      </p:sp>
      <p:sp>
        <p:nvSpPr>
          <p:cNvPr id="73734" name="Oval 6"/>
          <p:cNvSpPr>
            <a:spLocks noChangeArrowheads="1"/>
          </p:cNvSpPr>
          <p:nvPr/>
        </p:nvSpPr>
        <p:spPr bwMode="auto">
          <a:xfrm>
            <a:off x="2514600" y="2590800"/>
            <a:ext cx="2286000" cy="1752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EMBASE = 5316</a:t>
            </a:r>
          </a:p>
        </p:txBody>
      </p:sp>
      <p:sp>
        <p:nvSpPr>
          <p:cNvPr id="73738" name="Oval 10"/>
          <p:cNvSpPr>
            <a:spLocks noChangeArrowheads="1"/>
          </p:cNvSpPr>
          <p:nvPr/>
        </p:nvSpPr>
        <p:spPr bwMode="auto">
          <a:xfrm>
            <a:off x="3962400" y="5105400"/>
            <a:ext cx="2971800" cy="838200"/>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Medline (Ebsco) = 1066</a:t>
            </a:r>
          </a:p>
        </p:txBody>
      </p:sp>
      <p:sp>
        <p:nvSpPr>
          <p:cNvPr id="2" name="Дата 1"/>
          <p:cNvSpPr>
            <a:spLocks noGrp="1"/>
          </p:cNvSpPr>
          <p:nvPr>
            <p:ph type="dt" sz="half" idx="10"/>
          </p:nvPr>
        </p:nvSpPr>
        <p:spPr/>
        <p:txBody>
          <a:bodyPr/>
          <a:lstStyle/>
          <a:p>
            <a:fld id="{91AA3F10-A5F7-4733-B3A8-D694B5327A16}"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60</a:t>
            </a:fld>
            <a:endParaRPr lang="ru-RU"/>
          </a:p>
        </p:txBody>
      </p:sp>
    </p:spTree>
    <p:extLst>
      <p:ext uri="{BB962C8B-B14F-4D97-AF65-F5344CB8AC3E}">
        <p14:creationId xmlns:p14="http://schemas.microsoft.com/office/powerpoint/2010/main" val="15391084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79712" y="188640"/>
            <a:ext cx="6512511" cy="1143000"/>
          </a:xfrm>
        </p:spPr>
        <p:txBody>
          <a:bodyPr/>
          <a:lstStyle/>
          <a:p>
            <a:pPr marL="0" indent="0">
              <a:buNone/>
            </a:pPr>
            <a:r>
              <a:rPr lang="en-GB" dirty="0"/>
              <a:t>EMBASE.com</a:t>
            </a:r>
          </a:p>
        </p:txBody>
      </p:sp>
      <p:sp>
        <p:nvSpPr>
          <p:cNvPr id="57347" name="Rectangle 3"/>
          <p:cNvSpPr>
            <a:spLocks noGrp="1" noChangeArrowheads="1"/>
          </p:cNvSpPr>
          <p:nvPr>
            <p:ph type="body" idx="4294967295"/>
          </p:nvPr>
        </p:nvSpPr>
        <p:spPr>
          <a:xfrm>
            <a:off x="1187450" y="1125538"/>
            <a:ext cx="7561013" cy="5039766"/>
          </a:xfrm>
          <a:prstGeom prst="rect">
            <a:avLst/>
          </a:prstGeom>
        </p:spPr>
        <p:txBody>
          <a:bodyPr/>
          <a:lstStyle/>
          <a:p>
            <a:r>
              <a:rPr lang="ru-RU" sz="2400" dirty="0"/>
              <a:t>Ежедневное обновление</a:t>
            </a:r>
            <a:r>
              <a:rPr lang="en-GB" sz="2400" dirty="0"/>
              <a:t> (</a:t>
            </a:r>
            <a:r>
              <a:rPr lang="ru-RU" sz="2400" dirty="0"/>
              <a:t>примерно</a:t>
            </a:r>
            <a:r>
              <a:rPr lang="en-GB" sz="2400" dirty="0"/>
              <a:t> 2,000 </a:t>
            </a:r>
            <a:r>
              <a:rPr lang="ru-RU" sz="2400" dirty="0"/>
              <a:t>записей в день</a:t>
            </a:r>
            <a:r>
              <a:rPr lang="en-GB" sz="2400" dirty="0"/>
              <a:t>) </a:t>
            </a:r>
            <a:endParaRPr lang="ru-RU" sz="2400" dirty="0"/>
          </a:p>
          <a:p>
            <a:r>
              <a:rPr lang="ru-RU" sz="2400" dirty="0"/>
              <a:t>Более</a:t>
            </a:r>
            <a:r>
              <a:rPr lang="en-GB" sz="2400" dirty="0"/>
              <a:t> </a:t>
            </a:r>
            <a:r>
              <a:rPr lang="ru-RU" sz="2400" dirty="0"/>
              <a:t>6</a:t>
            </a:r>
            <a:r>
              <a:rPr lang="en-GB" sz="2400" dirty="0"/>
              <a:t>00,000 </a:t>
            </a:r>
            <a:r>
              <a:rPr lang="ru-RU" sz="2400" dirty="0"/>
              <a:t>новых записей в год</a:t>
            </a:r>
            <a:endParaRPr lang="en-GB" sz="2400" dirty="0"/>
          </a:p>
          <a:p>
            <a:r>
              <a:rPr lang="ru-RU" sz="2400" dirty="0"/>
              <a:t>Отсутствие дублирующих записей</a:t>
            </a:r>
            <a:endParaRPr lang="en-GB" sz="2400" dirty="0"/>
          </a:p>
          <a:p>
            <a:r>
              <a:rPr lang="ru-RU" sz="2400" dirty="0"/>
              <a:t>Полный архив</a:t>
            </a:r>
            <a:r>
              <a:rPr lang="en-GB" sz="2400" dirty="0"/>
              <a:t> EMBASE (1974+)</a:t>
            </a:r>
            <a:r>
              <a:rPr lang="ru-RU" sz="2400" dirty="0"/>
              <a:t> </a:t>
            </a:r>
            <a:r>
              <a:rPr lang="en-US" sz="2400" dirty="0"/>
              <a:t>      </a:t>
            </a:r>
            <a:r>
              <a:rPr lang="ru-RU" sz="2400" dirty="0"/>
              <a:t>– 1</a:t>
            </a:r>
            <a:r>
              <a:rPr lang="en-US" sz="2400" dirty="0"/>
              <a:t>3 </a:t>
            </a:r>
            <a:r>
              <a:rPr lang="ru-RU" sz="2400" dirty="0" err="1"/>
              <a:t>млн.записей</a:t>
            </a:r>
            <a:endParaRPr lang="en-GB" sz="2400" dirty="0"/>
          </a:p>
          <a:p>
            <a:r>
              <a:rPr lang="ru-RU" sz="2400" dirty="0"/>
              <a:t>Полный архив</a:t>
            </a:r>
            <a:r>
              <a:rPr lang="en-GB" sz="2400" dirty="0"/>
              <a:t> MEDLINE (1966+)</a:t>
            </a:r>
            <a:r>
              <a:rPr lang="ru-RU" sz="2400" dirty="0"/>
              <a:t> –                7 млн. записей</a:t>
            </a:r>
            <a:endParaRPr lang="en-GB" sz="2400" dirty="0"/>
          </a:p>
          <a:p>
            <a:r>
              <a:rPr lang="ru-RU" sz="2400" dirty="0"/>
              <a:t>Поиск по</a:t>
            </a:r>
            <a:r>
              <a:rPr lang="en-GB" sz="2400" dirty="0"/>
              <a:t> </a:t>
            </a:r>
            <a:r>
              <a:rPr lang="ru-RU" sz="2400" dirty="0"/>
              <a:t>двум тезаурусам</a:t>
            </a:r>
            <a:r>
              <a:rPr lang="en-US" sz="2400" dirty="0"/>
              <a:t> -</a:t>
            </a:r>
            <a:r>
              <a:rPr lang="ru-RU" sz="2400" dirty="0"/>
              <a:t> </a:t>
            </a:r>
            <a:r>
              <a:rPr lang="en-GB" sz="2400" dirty="0" err="1"/>
              <a:t>MeSH</a:t>
            </a:r>
            <a:r>
              <a:rPr lang="en-GB" sz="2400" dirty="0"/>
              <a:t> </a:t>
            </a:r>
            <a:r>
              <a:rPr lang="ru-RU" sz="2400" dirty="0"/>
              <a:t>и</a:t>
            </a:r>
            <a:r>
              <a:rPr lang="en-GB" sz="2400" dirty="0"/>
              <a:t> EMTREE</a:t>
            </a:r>
            <a:endParaRPr lang="ru-RU" sz="2400" dirty="0"/>
          </a:p>
          <a:p>
            <a:r>
              <a:rPr lang="ru-RU" sz="2400" dirty="0"/>
              <a:t>Поиск химических элементов по номерам </a:t>
            </a:r>
            <a:r>
              <a:rPr lang="en-US" sz="2400" dirty="0"/>
              <a:t>CAS (Chemical Abstracts Service)</a:t>
            </a:r>
            <a:endParaRPr lang="en-GB" sz="2400" dirty="0"/>
          </a:p>
        </p:txBody>
      </p:sp>
      <p:sp>
        <p:nvSpPr>
          <p:cNvPr id="2" name="Дата 1"/>
          <p:cNvSpPr>
            <a:spLocks noGrp="1"/>
          </p:cNvSpPr>
          <p:nvPr>
            <p:ph type="dt" sz="half" idx="10"/>
          </p:nvPr>
        </p:nvSpPr>
        <p:spPr/>
        <p:txBody>
          <a:bodyPr/>
          <a:lstStyle/>
          <a:p>
            <a:fld id="{88620260-85ED-4F17-A10E-5C08B977B39D}"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61</a:t>
            </a:fld>
            <a:endParaRPr lang="ru-RU"/>
          </a:p>
        </p:txBody>
      </p:sp>
    </p:spTree>
    <p:extLst>
      <p:ext uri="{BB962C8B-B14F-4D97-AF65-F5344CB8AC3E}">
        <p14:creationId xmlns:p14="http://schemas.microsoft.com/office/powerpoint/2010/main" val="37116179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411760" y="198438"/>
            <a:ext cx="6512511" cy="1143000"/>
          </a:xfrm>
        </p:spPr>
        <p:txBody>
          <a:bodyPr/>
          <a:lstStyle/>
          <a:p>
            <a:pPr marL="0" indent="0" algn="ctr">
              <a:buNone/>
            </a:pPr>
            <a:r>
              <a:rPr lang="ru-RU" dirty="0"/>
              <a:t>Что такое тезаурус </a:t>
            </a:r>
            <a:r>
              <a:rPr lang="en-US" dirty="0"/>
              <a:t>EMTREE?</a:t>
            </a:r>
            <a:endParaRPr lang="en-GB" dirty="0"/>
          </a:p>
        </p:txBody>
      </p:sp>
      <p:sp>
        <p:nvSpPr>
          <p:cNvPr id="58371" name="Rectangle 3"/>
          <p:cNvSpPr>
            <a:spLocks noGrp="1" noChangeArrowheads="1"/>
          </p:cNvSpPr>
          <p:nvPr>
            <p:ph type="body" idx="4294967295"/>
          </p:nvPr>
        </p:nvSpPr>
        <p:spPr>
          <a:xfrm>
            <a:off x="2051050" y="1757363"/>
            <a:ext cx="6409382" cy="4119909"/>
          </a:xfrm>
          <a:prstGeom prst="rect">
            <a:avLst/>
          </a:prstGeom>
        </p:spPr>
        <p:txBody>
          <a:bodyPr/>
          <a:lstStyle/>
          <a:p>
            <a:r>
              <a:rPr lang="en-GB" sz="2400" dirty="0"/>
              <a:t>EMTREE – </a:t>
            </a:r>
            <a:r>
              <a:rPr lang="ru-RU" sz="2400" dirty="0"/>
              <a:t>иерархически структурированный</a:t>
            </a:r>
            <a:r>
              <a:rPr lang="en-GB" sz="2400" dirty="0"/>
              <a:t>,</a:t>
            </a:r>
            <a:r>
              <a:rPr lang="ru-RU" sz="2400" dirty="0"/>
              <a:t> контролируемый словарь медицинских терминов</a:t>
            </a:r>
          </a:p>
          <a:p>
            <a:r>
              <a:rPr lang="en-US" sz="2400" dirty="0"/>
              <a:t>EMTREE </a:t>
            </a:r>
            <a:r>
              <a:rPr lang="ru-RU" sz="2400" dirty="0"/>
              <a:t>содержит 52</a:t>
            </a:r>
            <a:r>
              <a:rPr lang="en-GB" sz="2400" dirty="0"/>
              <a:t>,</a:t>
            </a:r>
            <a:r>
              <a:rPr lang="ru-RU" sz="2400" dirty="0"/>
              <a:t>5</a:t>
            </a:r>
            <a:r>
              <a:rPr lang="en-GB" sz="2400" dirty="0"/>
              <a:t>00 </a:t>
            </a:r>
            <a:r>
              <a:rPr lang="ru-RU" sz="2400" dirty="0"/>
              <a:t>терминов, включая 25,000 химических и фармакологических терминов</a:t>
            </a:r>
          </a:p>
          <a:p>
            <a:r>
              <a:rPr lang="en-US" sz="2400" dirty="0" err="1"/>
              <a:t>MeSH</a:t>
            </a:r>
            <a:r>
              <a:rPr lang="en-US" sz="2400" dirty="0"/>
              <a:t> </a:t>
            </a:r>
            <a:r>
              <a:rPr lang="ru-RU" sz="2400" dirty="0"/>
              <a:t>содержит только </a:t>
            </a:r>
            <a:r>
              <a:rPr lang="en-US" sz="2400" dirty="0"/>
              <a:t>24,000 </a:t>
            </a:r>
            <a:r>
              <a:rPr lang="ru-RU" sz="2400" dirty="0"/>
              <a:t>терминов</a:t>
            </a:r>
            <a:endParaRPr lang="en-US" sz="2400" dirty="0"/>
          </a:p>
          <a:p>
            <a:r>
              <a:rPr lang="en-US" sz="2400" dirty="0"/>
              <a:t>EMBASE </a:t>
            </a:r>
            <a:r>
              <a:rPr lang="ru-RU" sz="2400" dirty="0"/>
              <a:t>полностью включает как термины </a:t>
            </a:r>
            <a:r>
              <a:rPr lang="en-US" sz="2400" dirty="0"/>
              <a:t>EMTREE </a:t>
            </a:r>
            <a:r>
              <a:rPr lang="ru-RU" sz="2400" dirty="0"/>
              <a:t>так и </a:t>
            </a:r>
            <a:r>
              <a:rPr lang="en-US" sz="2400" dirty="0" err="1"/>
              <a:t>MeSH</a:t>
            </a:r>
            <a:endParaRPr lang="en-US" sz="2400" dirty="0"/>
          </a:p>
          <a:p>
            <a:pPr>
              <a:buFontTx/>
              <a:buNone/>
            </a:pPr>
            <a:endParaRPr lang="en-GB" sz="2400" dirty="0"/>
          </a:p>
        </p:txBody>
      </p:sp>
      <p:pic>
        <p:nvPicPr>
          <p:cNvPr id="58372" name="Picture 4" descr="EMTREE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341438"/>
            <a:ext cx="1368425" cy="415925"/>
          </a:xfrm>
          <a:prstGeom prst="rect">
            <a:avLst/>
          </a:prstGeom>
          <a:noFill/>
          <a:extLst>
            <a:ext uri="{909E8E84-426E-40DD-AFC4-6F175D3DCCD1}">
              <a14:hiddenFill xmlns:a14="http://schemas.microsoft.com/office/drawing/2010/main">
                <a:solidFill>
                  <a:srgbClr val="FFFFFF"/>
                </a:solidFill>
              </a14:hiddenFill>
            </a:ext>
          </a:extLst>
        </p:spPr>
      </p:pic>
      <p:sp>
        <p:nvSpPr>
          <p:cNvPr id="2" name="Дата 1"/>
          <p:cNvSpPr>
            <a:spLocks noGrp="1"/>
          </p:cNvSpPr>
          <p:nvPr>
            <p:ph type="dt" sz="half" idx="10"/>
          </p:nvPr>
        </p:nvSpPr>
        <p:spPr/>
        <p:txBody>
          <a:bodyPr/>
          <a:lstStyle/>
          <a:p>
            <a:fld id="{1AAFCA8A-B672-4798-96B8-B412E76F3621}"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62</a:t>
            </a:fld>
            <a:endParaRPr lang="ru-RU"/>
          </a:p>
        </p:txBody>
      </p:sp>
    </p:spTree>
    <p:extLst>
      <p:ext uri="{BB962C8B-B14F-4D97-AF65-F5344CB8AC3E}">
        <p14:creationId xmlns:p14="http://schemas.microsoft.com/office/powerpoint/2010/main" val="17784386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372168"/>
            <a:ext cx="6512511" cy="857032"/>
          </a:xfrm>
        </p:spPr>
        <p:txBody>
          <a:bodyPr/>
          <a:lstStyle/>
          <a:p>
            <a:pPr marL="0" indent="0" algn="ctr">
              <a:buNone/>
            </a:pPr>
            <a:r>
              <a:rPr lang="en-US" sz="3600" dirty="0" err="1" smtClean="0"/>
              <a:t>Caplus</a:t>
            </a:r>
            <a:r>
              <a:rPr lang="en-US" sz="3600" dirty="0" smtClean="0"/>
              <a:t> via STN International</a:t>
            </a:r>
            <a:endParaRPr lang="ru-RU" sz="3600" dirty="0"/>
          </a:p>
        </p:txBody>
      </p:sp>
      <p:sp>
        <p:nvSpPr>
          <p:cNvPr id="3" name="Дата 2"/>
          <p:cNvSpPr>
            <a:spLocks noGrp="1"/>
          </p:cNvSpPr>
          <p:nvPr>
            <p:ph type="dt" sz="half" idx="10"/>
          </p:nvPr>
        </p:nvSpPr>
        <p:spPr/>
        <p:txBody>
          <a:bodyPr/>
          <a:lstStyle/>
          <a:p>
            <a:fld id="{FF74C423-DDA0-493F-98B5-EC7DC9E929B9}"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63</a:t>
            </a:fld>
            <a:endParaRPr lang="ru-RU"/>
          </a:p>
        </p:txBody>
      </p:sp>
    </p:spTree>
    <p:extLst>
      <p:ext uri="{BB962C8B-B14F-4D97-AF65-F5344CB8AC3E}">
        <p14:creationId xmlns:p14="http://schemas.microsoft.com/office/powerpoint/2010/main" val="25281933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5229200"/>
            <a:ext cx="6512511" cy="864096"/>
          </a:xfrm>
        </p:spPr>
        <p:txBody>
          <a:bodyPr/>
          <a:lstStyle/>
          <a:p>
            <a:pPr marL="0" indent="0" algn="ctr">
              <a:buNone/>
            </a:pPr>
            <a:r>
              <a:rPr lang="en-US" sz="4000" dirty="0" smtClean="0"/>
              <a:t>STN </a:t>
            </a:r>
            <a:r>
              <a:rPr lang="en-US" sz="4000" dirty="0" err="1" smtClean="0"/>
              <a:t>Anavist</a:t>
            </a:r>
            <a:r>
              <a:rPr lang="en-US" sz="4000" dirty="0" smtClean="0"/>
              <a:t> - </a:t>
            </a:r>
            <a:r>
              <a:rPr lang="uk-UA" sz="4000" dirty="0" smtClean="0"/>
              <a:t>Інтерфейс</a:t>
            </a:r>
            <a:endParaRPr lang="ru-RU" sz="4000" dirty="0"/>
          </a:p>
        </p:txBody>
      </p:sp>
      <p:sp>
        <p:nvSpPr>
          <p:cNvPr id="3" name="Дата 2"/>
          <p:cNvSpPr>
            <a:spLocks noGrp="1"/>
          </p:cNvSpPr>
          <p:nvPr>
            <p:ph type="dt" sz="half" idx="10"/>
          </p:nvPr>
        </p:nvSpPr>
        <p:spPr/>
        <p:txBody>
          <a:bodyPr/>
          <a:lstStyle/>
          <a:p>
            <a:fld id="{3C819180-3CD8-42E2-AE67-79A0B89F0389}"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64</a:t>
            </a:fld>
            <a:endParaRPr lang="ru-RU"/>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548680"/>
            <a:ext cx="815916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0866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5229200"/>
            <a:ext cx="6512511" cy="864096"/>
          </a:xfrm>
        </p:spPr>
        <p:txBody>
          <a:bodyPr/>
          <a:lstStyle/>
          <a:p>
            <a:pPr marL="0" indent="0" algn="ctr">
              <a:buNone/>
            </a:pPr>
            <a:r>
              <a:rPr lang="en-US" sz="4000" dirty="0" smtClean="0"/>
              <a:t>STN </a:t>
            </a:r>
            <a:r>
              <a:rPr lang="en-US" sz="4000" dirty="0" err="1" smtClean="0"/>
              <a:t>Anavist</a:t>
            </a:r>
            <a:r>
              <a:rPr lang="en-US" sz="4000" dirty="0" smtClean="0"/>
              <a:t> - </a:t>
            </a:r>
            <a:r>
              <a:rPr lang="uk-UA" sz="4000" dirty="0" smtClean="0"/>
              <a:t>Аналіз</a:t>
            </a:r>
            <a:endParaRPr lang="ru-RU" sz="4000" dirty="0"/>
          </a:p>
        </p:txBody>
      </p:sp>
      <p:sp>
        <p:nvSpPr>
          <p:cNvPr id="3" name="Дата 2"/>
          <p:cNvSpPr>
            <a:spLocks noGrp="1"/>
          </p:cNvSpPr>
          <p:nvPr>
            <p:ph type="dt" sz="half" idx="10"/>
          </p:nvPr>
        </p:nvSpPr>
        <p:spPr/>
        <p:txBody>
          <a:bodyPr/>
          <a:lstStyle/>
          <a:p>
            <a:fld id="{96CFF95A-27A1-48E5-B295-4D949FE87707}"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65</a:t>
            </a:fld>
            <a:endParaRPr lang="ru-RU"/>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6323856" cy="4742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7025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5229200"/>
            <a:ext cx="7520623" cy="864096"/>
          </a:xfrm>
        </p:spPr>
        <p:txBody>
          <a:bodyPr/>
          <a:lstStyle/>
          <a:p>
            <a:pPr marL="0" indent="0" algn="ctr">
              <a:buNone/>
            </a:pPr>
            <a:r>
              <a:rPr lang="en-US" sz="2800" dirty="0" smtClean="0"/>
              <a:t>STN </a:t>
            </a:r>
            <a:r>
              <a:rPr lang="en-US" sz="2800" dirty="0" err="1" smtClean="0"/>
              <a:t>Anavist</a:t>
            </a:r>
            <a:r>
              <a:rPr lang="en-US" sz="2800" dirty="0" smtClean="0"/>
              <a:t> – </a:t>
            </a:r>
            <a:r>
              <a:rPr lang="uk-UA" sz="2800" dirty="0" smtClean="0"/>
              <a:t>Аналіз – Тематичний ландшафт</a:t>
            </a:r>
            <a:endParaRPr lang="ru-RU" sz="2800" dirty="0"/>
          </a:p>
        </p:txBody>
      </p:sp>
      <p:sp>
        <p:nvSpPr>
          <p:cNvPr id="3" name="Дата 2"/>
          <p:cNvSpPr>
            <a:spLocks noGrp="1"/>
          </p:cNvSpPr>
          <p:nvPr>
            <p:ph type="dt" sz="half" idx="10"/>
          </p:nvPr>
        </p:nvSpPr>
        <p:spPr/>
        <p:txBody>
          <a:bodyPr/>
          <a:lstStyle/>
          <a:p>
            <a:fld id="{62E9AA2E-98DF-4344-843A-675199E36A08}"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66</a:t>
            </a:fld>
            <a:endParaRPr lang="ru-RU"/>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48680"/>
            <a:ext cx="6366934"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6401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45224"/>
            <a:ext cx="8352928" cy="648072"/>
          </a:xfrm>
        </p:spPr>
        <p:txBody>
          <a:bodyPr/>
          <a:lstStyle/>
          <a:p>
            <a:pPr marL="0" indent="0" algn="ctr">
              <a:buNone/>
            </a:pPr>
            <a:r>
              <a:rPr lang="en-US" sz="2800" dirty="0" smtClean="0"/>
              <a:t>STN </a:t>
            </a:r>
            <a:r>
              <a:rPr lang="en-US" sz="2800" dirty="0" err="1" smtClean="0"/>
              <a:t>Anavist</a:t>
            </a:r>
            <a:r>
              <a:rPr lang="en-US" sz="2800" dirty="0" smtClean="0"/>
              <a:t> – </a:t>
            </a:r>
            <a:r>
              <a:rPr lang="uk-UA" sz="2800" dirty="0" smtClean="0"/>
              <a:t>Аналіз – Організації </a:t>
            </a:r>
            <a:r>
              <a:rPr lang="uk-UA" sz="2800" dirty="0" err="1" smtClean="0"/>
              <a:t>соавторів</a:t>
            </a:r>
            <a:endParaRPr lang="ru-RU" sz="2800" dirty="0"/>
          </a:p>
        </p:txBody>
      </p:sp>
      <p:sp>
        <p:nvSpPr>
          <p:cNvPr id="3" name="Дата 2"/>
          <p:cNvSpPr>
            <a:spLocks noGrp="1"/>
          </p:cNvSpPr>
          <p:nvPr>
            <p:ph type="dt" sz="half" idx="10"/>
          </p:nvPr>
        </p:nvSpPr>
        <p:spPr/>
        <p:txBody>
          <a:bodyPr/>
          <a:lstStyle/>
          <a:p>
            <a:fld id="{6809ADFC-27E7-464E-BB31-E17D5DBC85F9}"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67</a:t>
            </a:fld>
            <a:endParaRPr lang="ru-RU"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40009"/>
            <a:ext cx="633670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5760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589240"/>
            <a:ext cx="7664639" cy="504056"/>
          </a:xfrm>
        </p:spPr>
        <p:txBody>
          <a:bodyPr/>
          <a:lstStyle/>
          <a:p>
            <a:pPr marL="0" indent="0" algn="ctr">
              <a:buNone/>
            </a:pPr>
            <a:r>
              <a:rPr lang="en-US" sz="2400" dirty="0" smtClean="0"/>
              <a:t>STN </a:t>
            </a:r>
            <a:r>
              <a:rPr lang="en-US" sz="2400" dirty="0" err="1" smtClean="0"/>
              <a:t>Anavist</a:t>
            </a:r>
            <a:r>
              <a:rPr lang="en-US" sz="2400" dirty="0" smtClean="0"/>
              <a:t> – </a:t>
            </a:r>
            <a:r>
              <a:rPr lang="uk-UA" sz="2400" dirty="0" smtClean="0"/>
              <a:t>Аналіз – Динаміка співавторства</a:t>
            </a:r>
            <a:endParaRPr lang="ru-RU" sz="2400" dirty="0"/>
          </a:p>
        </p:txBody>
      </p:sp>
      <p:sp>
        <p:nvSpPr>
          <p:cNvPr id="3" name="Дата 2"/>
          <p:cNvSpPr>
            <a:spLocks noGrp="1"/>
          </p:cNvSpPr>
          <p:nvPr>
            <p:ph type="dt" sz="half" idx="10"/>
          </p:nvPr>
        </p:nvSpPr>
        <p:spPr/>
        <p:txBody>
          <a:bodyPr/>
          <a:lstStyle/>
          <a:p>
            <a:fld id="{D1947118-BCC5-4FFA-9B01-246387771970}"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68</a:t>
            </a:fld>
            <a:endParaRPr lang="ru-RU"/>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21" y="310555"/>
            <a:ext cx="662473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5760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5229200"/>
            <a:ext cx="6512511" cy="864096"/>
          </a:xfrm>
        </p:spPr>
        <p:txBody>
          <a:bodyPr/>
          <a:lstStyle/>
          <a:p>
            <a:pPr marL="0" indent="0" algn="ctr">
              <a:buNone/>
            </a:pPr>
            <a:r>
              <a:rPr lang="en-US" sz="2400" dirty="0" smtClean="0"/>
              <a:t>STN </a:t>
            </a:r>
            <a:r>
              <a:rPr lang="en-US" sz="2400" dirty="0" err="1" smtClean="0"/>
              <a:t>Anavist</a:t>
            </a:r>
            <a:r>
              <a:rPr lang="en-US" sz="2400" dirty="0" smtClean="0"/>
              <a:t> – </a:t>
            </a:r>
            <a:r>
              <a:rPr lang="uk-UA" sz="2400" dirty="0" smtClean="0"/>
              <a:t>Аналіз – </a:t>
            </a:r>
            <a:br>
              <a:rPr lang="uk-UA" sz="2400" dirty="0" smtClean="0"/>
            </a:br>
            <a:r>
              <a:rPr lang="uk-UA" sz="2400" dirty="0" smtClean="0"/>
              <a:t>Динаміка технологічних індикаторів</a:t>
            </a:r>
            <a:endParaRPr lang="ru-RU" sz="2400" dirty="0"/>
          </a:p>
        </p:txBody>
      </p:sp>
      <p:sp>
        <p:nvSpPr>
          <p:cNvPr id="3" name="Дата 2"/>
          <p:cNvSpPr>
            <a:spLocks noGrp="1"/>
          </p:cNvSpPr>
          <p:nvPr>
            <p:ph type="dt" sz="half" idx="10"/>
          </p:nvPr>
        </p:nvSpPr>
        <p:spPr/>
        <p:txBody>
          <a:bodyPr/>
          <a:lstStyle/>
          <a:p>
            <a:fld id="{C23ED744-3DE2-40E8-BED8-726B0259E39C}"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69</a:t>
            </a:fld>
            <a:endParaRPr lang="ru-RU"/>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88441"/>
            <a:ext cx="6408712" cy="480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576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2397F7-DD60-4E88-A403-9C5BBCB8203F}"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7</a:t>
            </a:fld>
            <a:endParaRPr lang="ru-RU"/>
          </a:p>
        </p:txBody>
      </p:sp>
      <p:sp>
        <p:nvSpPr>
          <p:cNvPr id="5" name="Заголовок 4"/>
          <p:cNvSpPr>
            <a:spLocks noGrp="1"/>
          </p:cNvSpPr>
          <p:nvPr>
            <p:ph type="title"/>
          </p:nvPr>
        </p:nvSpPr>
        <p:spPr>
          <a:xfrm>
            <a:off x="1835695" y="4653136"/>
            <a:ext cx="6470105" cy="862032"/>
          </a:xfrm>
        </p:spPr>
        <p:txBody>
          <a:bodyPr/>
          <a:lstStyle/>
          <a:p>
            <a:r>
              <a:rPr lang="uk-UA" sz="3200" dirty="0" err="1"/>
              <a:t>Наукометрична</a:t>
            </a:r>
            <a:r>
              <a:rPr lang="uk-UA" sz="3200" dirty="0"/>
              <a:t> база даних</a:t>
            </a:r>
            <a:endParaRPr lang="ru-RU" sz="3200" dirty="0"/>
          </a:p>
        </p:txBody>
      </p:sp>
      <p:sp>
        <p:nvSpPr>
          <p:cNvPr id="6" name="Объект 5"/>
          <p:cNvSpPr>
            <a:spLocks noGrp="1"/>
          </p:cNvSpPr>
          <p:nvPr>
            <p:ph sz="quarter" idx="13"/>
          </p:nvPr>
        </p:nvSpPr>
        <p:spPr/>
        <p:txBody>
          <a:bodyPr>
            <a:normAutofit fontScale="77500" lnSpcReduction="20000"/>
          </a:bodyPr>
          <a:lstStyle/>
          <a:p>
            <a:pPr marL="45720" indent="0">
              <a:buNone/>
            </a:pPr>
            <a:r>
              <a:rPr lang="uk-UA" sz="3000" b="1" i="1" dirty="0" err="1" smtClean="0"/>
              <a:t>Наукометрична</a:t>
            </a:r>
            <a:r>
              <a:rPr lang="uk-UA" sz="3000" b="1" i="1" dirty="0" smtClean="0"/>
              <a:t> база даних </a:t>
            </a:r>
            <a:r>
              <a:rPr lang="uk-UA" dirty="0" smtClean="0"/>
              <a:t>= </a:t>
            </a:r>
          </a:p>
          <a:p>
            <a:pPr marL="45720" indent="0">
              <a:buNone/>
            </a:pPr>
            <a:r>
              <a:rPr lang="uk-UA" dirty="0"/>
              <a:t>	</a:t>
            </a:r>
            <a:r>
              <a:rPr lang="uk-UA" b="1" u="sng" dirty="0" smtClean="0"/>
              <a:t>Реферативно-бібліографічна інформація  </a:t>
            </a:r>
            <a:r>
              <a:rPr lang="uk-UA" dirty="0" smtClean="0"/>
              <a:t>	</a:t>
            </a:r>
          </a:p>
          <a:p>
            <a:pPr marL="45720" indent="0">
              <a:buNone/>
            </a:pPr>
            <a:r>
              <a:rPr lang="uk-UA" dirty="0" smtClean="0"/>
              <a:t>+	</a:t>
            </a:r>
            <a:r>
              <a:rPr lang="uk-UA" b="1" u="sng" dirty="0" smtClean="0"/>
              <a:t>Аналітичний розпис запису</a:t>
            </a:r>
            <a:r>
              <a:rPr lang="uk-UA" b="1" dirty="0" smtClean="0"/>
              <a:t> </a:t>
            </a:r>
            <a:r>
              <a:rPr lang="uk-UA" dirty="0" smtClean="0"/>
              <a:t>(контент аналіз, тощо)		+</a:t>
            </a:r>
          </a:p>
          <a:p>
            <a:pPr marL="45720" indent="0">
              <a:buNone/>
            </a:pPr>
            <a:r>
              <a:rPr lang="uk-UA" dirty="0" smtClean="0"/>
              <a:t>+	</a:t>
            </a:r>
            <a:r>
              <a:rPr lang="uk-UA" b="1" u="sng" dirty="0" err="1" smtClean="0"/>
              <a:t>наукометричні</a:t>
            </a:r>
            <a:r>
              <a:rPr lang="uk-UA" b="1" u="sng" dirty="0" smtClean="0"/>
              <a:t> індикатори</a:t>
            </a:r>
            <a:r>
              <a:rPr lang="uk-UA" dirty="0" smtClean="0"/>
              <a:t> (коди класифікацій, статті тезаурусу, тематичних покажчиків, …)</a:t>
            </a:r>
          </a:p>
          <a:p>
            <a:pPr marL="45720" indent="0">
              <a:buNone/>
            </a:pPr>
            <a:r>
              <a:rPr lang="uk-UA" dirty="0" smtClean="0"/>
              <a:t>+	</a:t>
            </a:r>
            <a:r>
              <a:rPr lang="uk-UA" b="1" u="sng" dirty="0" smtClean="0"/>
              <a:t>індекси цитування, </a:t>
            </a:r>
            <a:r>
              <a:rPr lang="uk-UA" b="1" u="sng" dirty="0" err="1" smtClean="0"/>
              <a:t>імпакт</a:t>
            </a:r>
            <a:r>
              <a:rPr lang="uk-UA" b="1" u="sng" dirty="0" smtClean="0"/>
              <a:t> фактори </a:t>
            </a:r>
            <a:r>
              <a:rPr lang="uk-UA" dirty="0" smtClean="0"/>
              <a:t>+</a:t>
            </a:r>
          </a:p>
          <a:p>
            <a:pPr marL="45720" indent="0">
              <a:buNone/>
            </a:pPr>
            <a:r>
              <a:rPr lang="uk-UA" dirty="0" smtClean="0"/>
              <a:t>+	</a:t>
            </a:r>
            <a:r>
              <a:rPr lang="uk-UA" b="1" u="sng" dirty="0" smtClean="0"/>
              <a:t>(посилання на повний текст)</a:t>
            </a:r>
            <a:endParaRPr lang="en-US" b="1" u="sng" dirty="0" smtClean="0"/>
          </a:p>
          <a:p>
            <a:pPr marL="45720" indent="0">
              <a:buNone/>
            </a:pPr>
            <a:r>
              <a:rPr lang="en-US" b="1" dirty="0" smtClean="0"/>
              <a:t>+	</a:t>
            </a:r>
            <a:r>
              <a:rPr lang="uk-UA" b="1" u="sng" dirty="0" smtClean="0"/>
              <a:t>інтерфейс інформаційного пошуку </a:t>
            </a:r>
            <a:r>
              <a:rPr lang="uk-UA" b="1" dirty="0" smtClean="0"/>
              <a:t>(процедурно-орієнтований), що забезпечує </a:t>
            </a:r>
            <a:r>
              <a:rPr lang="uk-UA" b="1" dirty="0" err="1" smtClean="0"/>
              <a:t>вивод</a:t>
            </a:r>
            <a:r>
              <a:rPr lang="uk-UA" b="1" dirty="0" smtClean="0"/>
              <a:t> </a:t>
            </a:r>
            <a:r>
              <a:rPr lang="uk-UA" b="1" dirty="0" err="1" smtClean="0"/>
              <a:t>кваліметричної</a:t>
            </a:r>
            <a:r>
              <a:rPr lang="uk-UA" b="1" dirty="0" smtClean="0"/>
              <a:t> інформації</a:t>
            </a:r>
          </a:p>
          <a:p>
            <a:endParaRPr lang="ru-RU" dirty="0"/>
          </a:p>
        </p:txBody>
      </p:sp>
    </p:spTree>
    <p:extLst>
      <p:ext uri="{BB962C8B-B14F-4D97-AF65-F5344CB8AC3E}">
        <p14:creationId xmlns:p14="http://schemas.microsoft.com/office/powerpoint/2010/main" val="3326077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229200"/>
            <a:ext cx="7952671" cy="864096"/>
          </a:xfrm>
        </p:spPr>
        <p:txBody>
          <a:bodyPr/>
          <a:lstStyle/>
          <a:p>
            <a:pPr marL="0" indent="0" algn="ctr">
              <a:buNone/>
            </a:pPr>
            <a:r>
              <a:rPr lang="en-US" sz="3200" dirty="0" smtClean="0"/>
              <a:t>STN </a:t>
            </a:r>
            <a:r>
              <a:rPr lang="en-US" sz="3200" dirty="0" err="1" smtClean="0"/>
              <a:t>Anavist</a:t>
            </a:r>
            <a:r>
              <a:rPr lang="en-US" sz="3200" dirty="0" smtClean="0"/>
              <a:t> – </a:t>
            </a:r>
            <a:r>
              <a:rPr lang="uk-UA" sz="3200" dirty="0" err="1" smtClean="0"/>
              <a:t>Кластерний</a:t>
            </a:r>
            <a:r>
              <a:rPr lang="uk-UA" sz="3200" dirty="0" smtClean="0"/>
              <a:t> аналіз</a:t>
            </a:r>
            <a:endParaRPr lang="ru-RU" sz="3200" dirty="0"/>
          </a:p>
        </p:txBody>
      </p:sp>
      <p:sp>
        <p:nvSpPr>
          <p:cNvPr id="3" name="Дата 2"/>
          <p:cNvSpPr>
            <a:spLocks noGrp="1"/>
          </p:cNvSpPr>
          <p:nvPr>
            <p:ph type="dt" sz="half" idx="10"/>
          </p:nvPr>
        </p:nvSpPr>
        <p:spPr/>
        <p:txBody>
          <a:bodyPr/>
          <a:lstStyle/>
          <a:p>
            <a:fld id="{935C64A3-06BB-444D-B94D-234ECB7D3D14}"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70</a:t>
            </a:fld>
            <a:endParaRPr lang="ru-RU"/>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662473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5760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4797152"/>
            <a:ext cx="7304599" cy="864096"/>
          </a:xfrm>
        </p:spPr>
        <p:txBody>
          <a:bodyPr/>
          <a:lstStyle/>
          <a:p>
            <a:pPr marL="0" indent="0" algn="ctr">
              <a:buNone/>
            </a:pPr>
            <a:r>
              <a:rPr lang="en-US" sz="4000" dirty="0" smtClean="0"/>
              <a:t>STN </a:t>
            </a:r>
            <a:r>
              <a:rPr lang="en-US" sz="4000" dirty="0" err="1" smtClean="0"/>
              <a:t>Anavist</a:t>
            </a:r>
            <a:r>
              <a:rPr lang="en-US" sz="4000" dirty="0" smtClean="0"/>
              <a:t> – </a:t>
            </a:r>
            <a:r>
              <a:rPr lang="uk-UA" sz="4000" dirty="0" smtClean="0"/>
              <a:t>Аналіз – Тематичний рейтинг</a:t>
            </a:r>
            <a:endParaRPr lang="ru-RU" sz="4000" dirty="0"/>
          </a:p>
        </p:txBody>
      </p:sp>
      <p:sp>
        <p:nvSpPr>
          <p:cNvPr id="3" name="Дата 2"/>
          <p:cNvSpPr>
            <a:spLocks noGrp="1"/>
          </p:cNvSpPr>
          <p:nvPr>
            <p:ph type="dt" sz="half" idx="10"/>
          </p:nvPr>
        </p:nvSpPr>
        <p:spPr/>
        <p:txBody>
          <a:bodyPr/>
          <a:lstStyle/>
          <a:p>
            <a:fld id="{B5BDAF34-F921-43E7-A305-5CA05CE45AA8}"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5" name="Номер слайда 4"/>
          <p:cNvSpPr>
            <a:spLocks noGrp="1"/>
          </p:cNvSpPr>
          <p:nvPr>
            <p:ph type="sldNum" sz="quarter" idx="12"/>
          </p:nvPr>
        </p:nvSpPr>
        <p:spPr/>
        <p:txBody>
          <a:bodyPr/>
          <a:lstStyle/>
          <a:p>
            <a:fld id="{6AC7783A-76CF-4E50-B0E8-9DDD0EFF5229}" type="slidenum">
              <a:rPr lang="ru-RU" smtClean="0"/>
              <a:t>71</a:t>
            </a:fld>
            <a:endParaRPr lang="ru-RU"/>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4664"/>
            <a:ext cx="6624736"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5760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7704" y="5373216"/>
            <a:ext cx="6470104" cy="790024"/>
          </a:xfrm>
        </p:spPr>
        <p:txBody>
          <a:bodyPr/>
          <a:lstStyle/>
          <a:p>
            <a:pPr eaLnBrk="1" hangingPunct="1"/>
            <a:r>
              <a:rPr lang="ru-RU" altLang="ru-RU" sz="2000" i="1" dirty="0" err="1" smtClean="0"/>
              <a:t>Переваги</a:t>
            </a:r>
            <a:r>
              <a:rPr lang="ru-RU" altLang="ru-RU" sz="2000" i="1" dirty="0" smtClean="0"/>
              <a:t> </a:t>
            </a:r>
            <a:r>
              <a:rPr lang="ru-RU" altLang="ru-RU" sz="2000" i="1" dirty="0" err="1" smtClean="0"/>
              <a:t>використання</a:t>
            </a:r>
            <a:r>
              <a:rPr lang="ru-RU" altLang="ru-RU" sz="2000" i="1" dirty="0" smtClean="0"/>
              <a:t> реферативно-</a:t>
            </a:r>
            <a:r>
              <a:rPr lang="ru-RU" altLang="ru-RU" sz="2000" i="1" dirty="0" err="1" smtClean="0"/>
              <a:t>бібліографічних</a:t>
            </a:r>
            <a:r>
              <a:rPr lang="ru-RU" altLang="ru-RU" sz="2000" i="1" dirty="0" smtClean="0"/>
              <a:t> </a:t>
            </a:r>
            <a:r>
              <a:rPr lang="ru-RU" altLang="ru-RU" sz="2000" i="1" dirty="0" err="1" smtClean="0"/>
              <a:t>інформаційних</a:t>
            </a:r>
            <a:r>
              <a:rPr lang="ru-RU" altLang="ru-RU" sz="2000" i="1" dirty="0" smtClean="0"/>
              <a:t> систем та баз </a:t>
            </a:r>
            <a:r>
              <a:rPr lang="ru-RU" altLang="ru-RU" sz="2000" i="1" dirty="0" err="1" smtClean="0"/>
              <a:t>даних</a:t>
            </a:r>
            <a:endParaRPr lang="en-US" altLang="ru-RU" sz="2000" i="1" dirty="0" smtClean="0"/>
          </a:p>
        </p:txBody>
      </p:sp>
      <p:sp>
        <p:nvSpPr>
          <p:cNvPr id="8195" name="Rectangle 3"/>
          <p:cNvSpPr>
            <a:spLocks noGrp="1" noChangeArrowheads="1"/>
          </p:cNvSpPr>
          <p:nvPr>
            <p:ph type="body" idx="4294967295"/>
          </p:nvPr>
        </p:nvSpPr>
        <p:spPr>
          <a:xfrm>
            <a:off x="899592" y="548680"/>
            <a:ext cx="7772400" cy="3412976"/>
          </a:xfrm>
          <a:prstGeom prst="rect">
            <a:avLst/>
          </a:prstGeom>
        </p:spPr>
        <p:txBody>
          <a:bodyPr>
            <a:normAutofit lnSpcReduction="10000"/>
          </a:bodyPr>
          <a:lstStyle/>
          <a:p>
            <a:pPr eaLnBrk="1" hangingPunct="1">
              <a:lnSpc>
                <a:spcPct val="80000"/>
              </a:lnSpc>
            </a:pPr>
            <a:r>
              <a:rPr lang="uk-UA" altLang="ru-RU" sz="2000" dirty="0" smtClean="0"/>
              <a:t>Реферативні БД при наявності професійного пошукового інтерфейсу більш придатні …</a:t>
            </a:r>
          </a:p>
          <a:p>
            <a:pPr lvl="1" eaLnBrk="1" hangingPunct="1">
              <a:lnSpc>
                <a:spcPct val="80000"/>
              </a:lnSpc>
            </a:pPr>
            <a:r>
              <a:rPr lang="uk-UA" altLang="ru-RU" dirty="0" smtClean="0"/>
              <a:t> до оглядового моніторингу наукових публікацій у заданому тематичному сегменті, </a:t>
            </a:r>
          </a:p>
          <a:p>
            <a:pPr lvl="1" eaLnBrk="1" hangingPunct="1">
              <a:lnSpc>
                <a:spcPct val="80000"/>
              </a:lnSpc>
            </a:pPr>
            <a:r>
              <a:rPr lang="uk-UA" altLang="ru-RU" dirty="0" smtClean="0"/>
              <a:t>до виконання складних за формулою пошукових процедур, або </a:t>
            </a:r>
          </a:p>
          <a:p>
            <a:pPr lvl="1" eaLnBrk="1" hangingPunct="1">
              <a:lnSpc>
                <a:spcPct val="80000"/>
              </a:lnSpc>
            </a:pPr>
            <a:r>
              <a:rPr lang="uk-UA" altLang="ru-RU" dirty="0" smtClean="0"/>
              <a:t>реалізації аналітичних процедур </a:t>
            </a:r>
            <a:r>
              <a:rPr lang="uk-UA" altLang="ru-RU" dirty="0" err="1" smtClean="0"/>
              <a:t>бібліометрії</a:t>
            </a:r>
            <a:r>
              <a:rPr lang="uk-UA" altLang="ru-RU" dirty="0" smtClean="0"/>
              <a:t>,  статистичного та </a:t>
            </a:r>
            <a:r>
              <a:rPr lang="uk-UA" altLang="ru-RU" dirty="0" err="1" smtClean="0"/>
              <a:t>кластерного</a:t>
            </a:r>
            <a:r>
              <a:rPr lang="uk-UA" altLang="ru-RU" dirty="0" smtClean="0"/>
              <a:t> аналізу наукових комунікацій, </a:t>
            </a:r>
          </a:p>
          <a:p>
            <a:pPr eaLnBrk="1" hangingPunct="1">
              <a:lnSpc>
                <a:spcPct val="80000"/>
              </a:lnSpc>
              <a:buFont typeface="Wingdings" pitchFamily="2" charset="2"/>
              <a:buNone/>
            </a:pPr>
            <a:r>
              <a:rPr lang="uk-UA" altLang="ru-RU" sz="2000" dirty="0" smtClean="0"/>
              <a:t>які необхідні для визначення тенденцій інноваційних процесів, адміністрування і розробки стратегій науково-технічних досліджень, проведення науково-технічних, патентних, або патентно-кон’юнктурних досліджень.</a:t>
            </a:r>
            <a:endParaRPr lang="en-US" altLang="ru-RU" sz="2000" dirty="0" smtClean="0"/>
          </a:p>
        </p:txBody>
      </p:sp>
      <p:sp>
        <p:nvSpPr>
          <p:cNvPr id="2" name="Дата 1"/>
          <p:cNvSpPr>
            <a:spLocks noGrp="1"/>
          </p:cNvSpPr>
          <p:nvPr>
            <p:ph type="dt" sz="half" idx="10"/>
          </p:nvPr>
        </p:nvSpPr>
        <p:spPr/>
        <p:txBody>
          <a:bodyPr/>
          <a:lstStyle/>
          <a:p>
            <a:fld id="{1295C67A-C079-4636-A9C3-6619825D86CC}"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72</a:t>
            </a:fld>
            <a:endParaRPr lang="ru-RU"/>
          </a:p>
        </p:txBody>
      </p:sp>
    </p:spTree>
    <p:extLst>
      <p:ext uri="{BB962C8B-B14F-4D97-AF65-F5344CB8AC3E}">
        <p14:creationId xmlns:p14="http://schemas.microsoft.com/office/powerpoint/2010/main" val="20091570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6D1D84-1A85-49F9-95AF-D674BDA9C5FB}"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73</a:t>
            </a:fld>
            <a:endParaRPr lang="ru-RU"/>
          </a:p>
        </p:txBody>
      </p:sp>
      <p:sp>
        <p:nvSpPr>
          <p:cNvPr id="5" name="Заголовок 4"/>
          <p:cNvSpPr>
            <a:spLocks noGrp="1"/>
          </p:cNvSpPr>
          <p:nvPr>
            <p:ph type="title"/>
          </p:nvPr>
        </p:nvSpPr>
        <p:spPr>
          <a:xfrm>
            <a:off x="1691680" y="5229200"/>
            <a:ext cx="6512511" cy="646008"/>
          </a:xfrm>
        </p:spPr>
        <p:txBody>
          <a:bodyPr/>
          <a:lstStyle/>
          <a:p>
            <a:pPr marL="0" indent="0">
              <a:buNone/>
            </a:pPr>
            <a:r>
              <a:rPr lang="ru-RU" sz="3200" dirty="0" err="1" smtClean="0"/>
              <a:t>Включення</a:t>
            </a:r>
            <a:r>
              <a:rPr lang="ru-RU" sz="3200" dirty="0" smtClean="0"/>
              <a:t> до </a:t>
            </a:r>
            <a:r>
              <a:rPr lang="ru-RU" sz="3200" dirty="0" err="1" smtClean="0"/>
              <a:t>індексування</a:t>
            </a:r>
            <a:endParaRPr lang="ru-RU" sz="3200" dirty="0"/>
          </a:p>
        </p:txBody>
      </p:sp>
      <p:sp>
        <p:nvSpPr>
          <p:cNvPr id="6" name="Объект 5"/>
          <p:cNvSpPr>
            <a:spLocks noGrp="1"/>
          </p:cNvSpPr>
          <p:nvPr>
            <p:ph sz="quarter" idx="13"/>
          </p:nvPr>
        </p:nvSpPr>
        <p:spPr>
          <a:xfrm>
            <a:off x="1143000" y="731520"/>
            <a:ext cx="7245424" cy="4353664"/>
          </a:xfrm>
        </p:spPr>
        <p:txBody>
          <a:bodyPr>
            <a:normAutofit/>
          </a:bodyPr>
          <a:lstStyle/>
          <a:p>
            <a:pPr marL="502920" indent="-457200">
              <a:buFont typeface="+mj-lt"/>
              <a:buAutoNum type="arabicPeriod"/>
            </a:pPr>
            <a:r>
              <a:rPr lang="uk-UA" sz="3200" dirty="0" smtClean="0"/>
              <a:t>Подання анкети – заяви через Інтернет</a:t>
            </a:r>
          </a:p>
          <a:p>
            <a:pPr marL="502920" indent="-457200">
              <a:buFont typeface="+mj-lt"/>
              <a:buAutoNum type="arabicPeriod"/>
            </a:pPr>
            <a:r>
              <a:rPr lang="uk-UA" sz="3200" dirty="0" smtClean="0"/>
              <a:t>Робота експертного комітету – 1 вересня </a:t>
            </a:r>
          </a:p>
          <a:p>
            <a:pPr marL="502920" indent="-457200">
              <a:buFont typeface="+mj-lt"/>
              <a:buAutoNum type="arabicPeriod"/>
            </a:pPr>
            <a:r>
              <a:rPr lang="uk-UA" sz="3200" dirty="0" smtClean="0">
                <a:solidFill>
                  <a:srgbClr val="FF0000"/>
                </a:solidFill>
              </a:rPr>
              <a:t>ЦЕ КОНКУРС! ( 1:10)</a:t>
            </a:r>
          </a:p>
          <a:p>
            <a:pPr marL="502920" indent="-457200">
              <a:buFont typeface="+mj-lt"/>
              <a:buAutoNum type="arabicPeriod"/>
            </a:pPr>
            <a:r>
              <a:rPr lang="uk-UA" sz="3200" dirty="0" smtClean="0"/>
              <a:t>Головний критерій – якість наукового періодичного видання</a:t>
            </a:r>
            <a:endParaRPr lang="ru-RU" sz="3200" dirty="0"/>
          </a:p>
        </p:txBody>
      </p:sp>
    </p:spTree>
    <p:extLst>
      <p:ext uri="{BB962C8B-B14F-4D97-AF65-F5344CB8AC3E}">
        <p14:creationId xmlns:p14="http://schemas.microsoft.com/office/powerpoint/2010/main" val="38045929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Менеджмент </a:t>
            </a:r>
            <a:r>
              <a:rPr lang="ru-RU" dirty="0" err="1" smtClean="0"/>
              <a:t>наукового</a:t>
            </a:r>
            <a:r>
              <a:rPr lang="ru-RU" dirty="0" smtClean="0"/>
              <a:t> журналу</a:t>
            </a:r>
            <a:endParaRPr lang="ru-RU" dirty="0"/>
          </a:p>
        </p:txBody>
      </p:sp>
      <p:sp>
        <p:nvSpPr>
          <p:cNvPr id="3" name="Текст 2"/>
          <p:cNvSpPr>
            <a:spLocks noGrp="1"/>
          </p:cNvSpPr>
          <p:nvPr>
            <p:ph type="body" idx="1"/>
          </p:nvPr>
        </p:nvSpPr>
        <p:spPr/>
        <p:txBody>
          <a:bodyPr/>
          <a:lstStyle/>
          <a:p>
            <a:endParaRPr lang="ru-RU"/>
          </a:p>
        </p:txBody>
      </p:sp>
      <p:sp>
        <p:nvSpPr>
          <p:cNvPr id="4" name="Дата 3"/>
          <p:cNvSpPr>
            <a:spLocks noGrp="1"/>
          </p:cNvSpPr>
          <p:nvPr>
            <p:ph type="dt" sz="half" idx="10"/>
          </p:nvPr>
        </p:nvSpPr>
        <p:spPr/>
        <p:txBody>
          <a:bodyPr/>
          <a:lstStyle/>
          <a:p>
            <a:fld id="{189712E6-EFA1-4E1D-B700-37DB61FFEDE2}" type="datetime1">
              <a:rPr lang="ru-RU" smtClean="0"/>
              <a:t>20.11.2013</a:t>
            </a:fld>
            <a:endParaRPr lang="ru-RU"/>
          </a:p>
        </p:txBody>
      </p:sp>
      <p:sp>
        <p:nvSpPr>
          <p:cNvPr id="5" name="Нижний колонтитул 4"/>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6" name="Номер слайда 5"/>
          <p:cNvSpPr>
            <a:spLocks noGrp="1"/>
          </p:cNvSpPr>
          <p:nvPr>
            <p:ph type="sldNum" sz="quarter" idx="12"/>
          </p:nvPr>
        </p:nvSpPr>
        <p:spPr/>
        <p:txBody>
          <a:bodyPr/>
          <a:lstStyle/>
          <a:p>
            <a:fld id="{6AC7783A-76CF-4E50-B0E8-9DDD0EFF5229}" type="slidenum">
              <a:rPr lang="ru-RU" smtClean="0"/>
              <a:t>74</a:t>
            </a:fld>
            <a:endParaRPr lang="ru-RU"/>
          </a:p>
        </p:txBody>
      </p:sp>
    </p:spTree>
    <p:extLst>
      <p:ext uri="{BB962C8B-B14F-4D97-AF65-F5344CB8AC3E}">
        <p14:creationId xmlns:p14="http://schemas.microsoft.com/office/powerpoint/2010/main" val="892040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pPr eaLnBrk="1" hangingPunct="1"/>
            <a:r>
              <a:rPr lang="uk-UA" sz="3200" smtClean="0"/>
              <a:t>Рекомендації щодо аплікації видання до Експертної ради по відбору… (</a:t>
            </a:r>
            <a:r>
              <a:rPr lang="en-US" sz="3200" smtClean="0"/>
              <a:t>SCOPUS)</a:t>
            </a:r>
            <a:endParaRPr lang="ru-RU" sz="3200" smtClean="0"/>
          </a:p>
        </p:txBody>
      </p:sp>
      <p:sp>
        <p:nvSpPr>
          <p:cNvPr id="22531" name="Объект 2"/>
          <p:cNvSpPr>
            <a:spLocks noGrp="1"/>
          </p:cNvSpPr>
          <p:nvPr>
            <p:ph idx="4294967295"/>
          </p:nvPr>
        </p:nvSpPr>
        <p:spPr>
          <a:xfrm>
            <a:off x="457200" y="1600200"/>
            <a:ext cx="8229600" cy="4525963"/>
          </a:xfrm>
          <a:prstGeom prst="rect">
            <a:avLst/>
          </a:prstGeom>
        </p:spPr>
        <p:txBody>
          <a:bodyPr/>
          <a:lstStyle/>
          <a:p>
            <a:pPr eaLnBrk="1" hangingPunct="1"/>
            <a:r>
              <a:rPr lang="en-US" dirty="0" smtClean="0">
                <a:hlinkClick r:id="rId2"/>
              </a:rPr>
              <a:t>http://www.elsevierscience.ru/info/add-journal-to-scopus/</a:t>
            </a:r>
            <a:endParaRPr lang="en-US" dirty="0" smtClean="0"/>
          </a:p>
          <a:p>
            <a:pPr lvl="1" eaLnBrk="1" hangingPunct="1"/>
            <a:r>
              <a:rPr lang="ru-RU" dirty="0" smtClean="0"/>
              <a:t>О системе включения журналов в БД </a:t>
            </a:r>
            <a:r>
              <a:rPr lang="ru-RU" dirty="0" err="1" smtClean="0"/>
              <a:t>Scopus</a:t>
            </a:r>
            <a:r>
              <a:rPr lang="en-US" dirty="0" smtClean="0"/>
              <a:t>. </a:t>
            </a:r>
            <a:r>
              <a:rPr lang="ru-RU" dirty="0" smtClean="0"/>
              <a:t>Основные требования и порядок представления</a:t>
            </a:r>
          </a:p>
          <a:p>
            <a:pPr lvl="2" eaLnBrk="1" hangingPunct="1"/>
            <a:r>
              <a:rPr lang="ru-RU" i="1" dirty="0" smtClean="0"/>
              <a:t>Кириллова Ольга Владимировна, член Экспертного совета по отбору изданий в БД SCOPUS (</a:t>
            </a:r>
            <a:r>
              <a:rPr lang="ru-RU" i="1" dirty="0" err="1" smtClean="0"/>
              <a:t>Content</a:t>
            </a:r>
            <a:r>
              <a:rPr lang="ru-RU" i="1" dirty="0" smtClean="0"/>
              <a:t> </a:t>
            </a:r>
            <a:r>
              <a:rPr lang="ru-RU" i="1" dirty="0" err="1" smtClean="0"/>
              <a:t>Selection</a:t>
            </a:r>
            <a:r>
              <a:rPr lang="ru-RU" i="1" dirty="0" smtClean="0"/>
              <a:t> </a:t>
            </a:r>
            <a:r>
              <a:rPr lang="ru-RU" i="1" dirty="0" err="1" smtClean="0"/>
              <a:t>andAdvisory</a:t>
            </a:r>
            <a:r>
              <a:rPr lang="ru-RU" i="1" dirty="0" smtClean="0"/>
              <a:t> </a:t>
            </a:r>
            <a:r>
              <a:rPr lang="ru-RU" i="1" dirty="0" err="1" smtClean="0"/>
              <a:t>Board</a:t>
            </a:r>
            <a:r>
              <a:rPr lang="ru-RU" i="1" dirty="0" smtClean="0"/>
              <a:t>— CSAB)</a:t>
            </a:r>
          </a:p>
        </p:txBody>
      </p:sp>
      <p:sp>
        <p:nvSpPr>
          <p:cNvPr id="22533" name="Номер слайда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FCBEA5-5C8C-46E9-A3CD-370570F54623}" type="slidenum">
              <a:rPr lang="en-US"/>
              <a:pPr eaLnBrk="1" hangingPunct="1"/>
              <a:t>75</a:t>
            </a:fld>
            <a:endParaRPr lang="en-US"/>
          </a:p>
        </p:txBody>
      </p:sp>
      <p:sp>
        <p:nvSpPr>
          <p:cNvPr id="2" name="Дата 1"/>
          <p:cNvSpPr>
            <a:spLocks noGrp="1"/>
          </p:cNvSpPr>
          <p:nvPr>
            <p:ph type="dt" sz="half" idx="10"/>
          </p:nvPr>
        </p:nvSpPr>
        <p:spPr/>
        <p:txBody>
          <a:bodyPr/>
          <a:lstStyle/>
          <a:p>
            <a:fld id="{87DC2FE3-F8C5-4635-A9BA-1ADA00948906}"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Tree>
    <p:extLst>
      <p:ext uri="{BB962C8B-B14F-4D97-AF65-F5344CB8AC3E}">
        <p14:creationId xmlns:p14="http://schemas.microsoft.com/office/powerpoint/2010/main" val="32695863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Объект 2"/>
          <p:cNvSpPr>
            <a:spLocks noGrp="1"/>
          </p:cNvSpPr>
          <p:nvPr>
            <p:ph idx="4294967295"/>
          </p:nvPr>
        </p:nvSpPr>
        <p:spPr>
          <a:xfrm>
            <a:off x="467544" y="548680"/>
            <a:ext cx="8229600" cy="4525963"/>
          </a:xfrm>
          <a:prstGeom prst="rect">
            <a:avLst/>
          </a:prstGeom>
        </p:spPr>
        <p:txBody>
          <a:bodyPr>
            <a:normAutofit fontScale="92500" lnSpcReduction="10000"/>
          </a:bodyPr>
          <a:lstStyle/>
          <a:p>
            <a:pPr eaLnBrk="1" hangingPunct="1"/>
            <a:r>
              <a:rPr lang="ru-RU" sz="1800" b="1" dirty="0" smtClean="0"/>
              <a:t>показатели, которые практически автоматически относят журналы к разряду аутсайдеров. </a:t>
            </a:r>
            <a:r>
              <a:rPr lang="en-US" sz="1800" b="1" dirty="0" smtClean="0"/>
              <a:t/>
            </a:r>
            <a:br>
              <a:rPr lang="en-US" sz="1800" b="1" dirty="0" smtClean="0"/>
            </a:br>
            <a:r>
              <a:rPr lang="ru-RU" sz="1400" i="1" dirty="0" smtClean="0"/>
              <a:t>Хотя на экспертизу подаются все заявляемые журналы, однако, как правило, эти журналы получают отрицательную оценку</a:t>
            </a:r>
            <a:r>
              <a:rPr lang="ru-RU" sz="1600" dirty="0" smtClean="0"/>
              <a:t>:</a:t>
            </a:r>
          </a:p>
          <a:p>
            <a:pPr lvl="1" eaLnBrk="1" hangingPunct="1"/>
            <a:r>
              <a:rPr lang="ru-RU" sz="1600" dirty="0" smtClean="0"/>
              <a:t>журналы без ISSN; </a:t>
            </a:r>
          </a:p>
          <a:p>
            <a:pPr lvl="1" eaLnBrk="1" hangingPunct="1"/>
            <a:r>
              <a:rPr lang="ru-RU" sz="1600" dirty="0" smtClean="0"/>
              <a:t>издания, которые выходят нерегулярно; </a:t>
            </a:r>
          </a:p>
          <a:p>
            <a:pPr lvl="1" eaLnBrk="1" hangingPunct="1"/>
            <a:r>
              <a:rPr lang="ru-RU" sz="1600" dirty="0" smtClean="0"/>
              <a:t>журналы без </a:t>
            </a:r>
            <a:r>
              <a:rPr lang="ru-RU" sz="1600" dirty="0" err="1" smtClean="0"/>
              <a:t>пристатейных</a:t>
            </a:r>
            <a:r>
              <a:rPr lang="ru-RU" sz="1600" dirty="0" smtClean="0"/>
              <a:t> списков литературы; </a:t>
            </a:r>
          </a:p>
          <a:p>
            <a:pPr lvl="1" eaLnBrk="1" hangingPunct="1"/>
            <a:r>
              <a:rPr lang="ru-RU" sz="1600" dirty="0" smtClean="0"/>
              <a:t>журналы без резюме на английском языке к каждой статье; </a:t>
            </a:r>
          </a:p>
          <a:p>
            <a:pPr lvl="1" eaLnBrk="1" hangingPunct="1"/>
            <a:r>
              <a:rPr lang="ru-RU" sz="1600" dirty="0" smtClean="0"/>
              <a:t>журналы, не имеющие аппарата рецензирования; </a:t>
            </a:r>
          </a:p>
          <a:p>
            <a:pPr lvl="1" eaLnBrk="1" hangingPunct="1"/>
            <a:r>
              <a:rPr lang="ru-RU" sz="1600" dirty="0" smtClean="0"/>
              <a:t>журналы, не имеющие своих сайтов в Интернет; </a:t>
            </a:r>
          </a:p>
          <a:p>
            <a:pPr lvl="1" eaLnBrk="1" hangingPunct="1"/>
            <a:r>
              <a:rPr lang="ru-RU" sz="1600" dirty="0" smtClean="0"/>
              <a:t>отраслевые издания (профессиональные, производственные), не отвечающие требованиям отбора по типу документов; </a:t>
            </a:r>
          </a:p>
          <a:p>
            <a:pPr lvl="1" eaLnBrk="1" hangingPunct="1"/>
            <a:r>
              <a:rPr lang="ru-RU" sz="1600" dirty="0" smtClean="0"/>
              <a:t>журналы, которые были включены в 2004 г., в момент запуска БД, но которые были исключены из нее в дальнейшем</a:t>
            </a:r>
          </a:p>
          <a:p>
            <a:pPr lvl="1" eaLnBrk="1" hangingPunct="1"/>
            <a:endParaRPr lang="ru-RU" sz="1600" dirty="0"/>
          </a:p>
          <a:p>
            <a:pPr lvl="1" eaLnBrk="1" hangingPunct="1"/>
            <a:endParaRPr lang="ru-RU" sz="1600" dirty="0" smtClean="0"/>
          </a:p>
          <a:p>
            <a:pPr lvl="1"/>
            <a:r>
              <a:rPr lang="ru-RU" sz="1200" dirty="0"/>
              <a:t>(Цит. </a:t>
            </a:r>
            <a:r>
              <a:rPr lang="ru-RU" sz="1200" i="1" dirty="0"/>
              <a:t>Кириллова О.В.)</a:t>
            </a:r>
            <a:endParaRPr lang="en-US" sz="1200" dirty="0"/>
          </a:p>
          <a:p>
            <a:pPr lvl="1" eaLnBrk="1" hangingPunct="1"/>
            <a:endParaRPr lang="ru-RU" sz="1200" dirty="0" smtClean="0"/>
          </a:p>
        </p:txBody>
      </p:sp>
      <p:sp>
        <p:nvSpPr>
          <p:cNvPr id="24581" name="Номер слайда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C2EA10-72C1-49C6-9DED-FE4984648EBD}" type="slidenum">
              <a:rPr lang="en-US"/>
              <a:pPr eaLnBrk="1" hangingPunct="1"/>
              <a:t>76</a:t>
            </a:fld>
            <a:endParaRPr lang="en-US"/>
          </a:p>
        </p:txBody>
      </p:sp>
      <p:sp>
        <p:nvSpPr>
          <p:cNvPr id="2" name="Дата 1"/>
          <p:cNvSpPr>
            <a:spLocks noGrp="1"/>
          </p:cNvSpPr>
          <p:nvPr>
            <p:ph type="dt" sz="half" idx="10"/>
          </p:nvPr>
        </p:nvSpPr>
        <p:spPr/>
        <p:txBody>
          <a:bodyPr/>
          <a:lstStyle/>
          <a:p>
            <a:fld id="{932292BE-6F31-4AA9-801C-61A85D3FE563}"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Tree>
    <p:extLst>
      <p:ext uri="{BB962C8B-B14F-4D97-AF65-F5344CB8AC3E}">
        <p14:creationId xmlns:p14="http://schemas.microsoft.com/office/powerpoint/2010/main" val="8316268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764704"/>
            <a:ext cx="8229600" cy="4525963"/>
          </a:xfrm>
          <a:prstGeom prst="rect">
            <a:avLst/>
          </a:prstGeom>
        </p:spPr>
        <p:txBody>
          <a:bodyPr>
            <a:normAutofit fontScale="92500" lnSpcReduction="20000"/>
          </a:bodyPr>
          <a:lstStyle/>
          <a:p>
            <a:pPr marL="0" indent="0" algn="ctr" eaLnBrk="1" hangingPunct="1">
              <a:buFontTx/>
              <a:buNone/>
              <a:defRPr/>
            </a:pPr>
            <a:r>
              <a:rPr lang="ru-RU" sz="2000" b="1" dirty="0" smtClean="0"/>
              <a:t>Основные требования, положительно влияющие на отбор журналов в систему</a:t>
            </a:r>
            <a:r>
              <a:rPr lang="ru-RU" sz="2000" dirty="0" smtClean="0"/>
              <a:t>.</a:t>
            </a:r>
          </a:p>
          <a:p>
            <a:pPr eaLnBrk="1" hangingPunct="1">
              <a:defRPr/>
            </a:pPr>
            <a:endParaRPr lang="ru-RU" sz="2000" dirty="0" smtClean="0"/>
          </a:p>
          <a:p>
            <a:pPr eaLnBrk="1" hangingPunct="1">
              <a:defRPr/>
            </a:pPr>
            <a:r>
              <a:rPr lang="ru-RU" sz="2000" dirty="0" smtClean="0"/>
              <a:t> Журнал должен иметь англоязычный вариант названия и публиковать англоязычный вариант аннотаций (названия статей и авторские резюме) ко всем научным статьям. </a:t>
            </a:r>
          </a:p>
          <a:p>
            <a:pPr lvl="1" eaLnBrk="1" hangingPunct="1">
              <a:defRPr/>
            </a:pPr>
            <a:r>
              <a:rPr lang="ru-RU" sz="1600" dirty="0" smtClean="0"/>
              <a:t>Полный текст статьи может быть на любом языке (в нашем случае— на русском). Если журнал имеет только русский вариант названия, то при заполнении заявки обычно название журнала дается в виде транслитерации и перевода названия на английский язык. </a:t>
            </a:r>
          </a:p>
          <a:p>
            <a:pPr lvl="1" eaLnBrk="1" hangingPunct="1">
              <a:defRPr/>
            </a:pPr>
            <a:r>
              <a:rPr lang="ru-RU" sz="1600" dirty="0" smtClean="0"/>
              <a:t>Неправильно подавать название журнала только на английском языке, если у него официально такой вариант не зарегистрирован (пример: </a:t>
            </a:r>
            <a:r>
              <a:rPr lang="ru-RU" sz="1600" dirty="0" err="1" smtClean="0"/>
              <a:t>Eksperimental’naia</a:t>
            </a:r>
            <a:r>
              <a:rPr lang="ru-RU" sz="1600" dirty="0" smtClean="0"/>
              <a:t> i </a:t>
            </a:r>
            <a:r>
              <a:rPr lang="ru-RU" sz="1600" dirty="0" err="1" smtClean="0"/>
              <a:t>klinicheskaia</a:t>
            </a:r>
            <a:r>
              <a:rPr lang="ru-RU" sz="1600" dirty="0" smtClean="0"/>
              <a:t> </a:t>
            </a:r>
            <a:r>
              <a:rPr lang="ru-RU" sz="1600" dirty="0" err="1" smtClean="0"/>
              <a:t>gastroenterologiia</a:t>
            </a:r>
            <a:r>
              <a:rPr lang="ru-RU" sz="1600" dirty="0" smtClean="0"/>
              <a:t> = </a:t>
            </a:r>
            <a:r>
              <a:rPr lang="ru-RU" sz="1600" dirty="0" err="1" smtClean="0"/>
              <a:t>Experimental</a:t>
            </a:r>
            <a:r>
              <a:rPr lang="ru-RU" sz="1600" dirty="0" smtClean="0"/>
              <a:t> &amp; </a:t>
            </a:r>
            <a:r>
              <a:rPr lang="ru-RU" sz="1600" dirty="0" err="1" smtClean="0"/>
              <a:t>clinical</a:t>
            </a:r>
            <a:r>
              <a:rPr lang="ru-RU" sz="1600" dirty="0" smtClean="0"/>
              <a:t> </a:t>
            </a:r>
            <a:r>
              <a:rPr lang="ru-RU" sz="1600" dirty="0" err="1" smtClean="0"/>
              <a:t>gastroenterology</a:t>
            </a:r>
            <a:r>
              <a:rPr lang="ru-RU" sz="1600" dirty="0" smtClean="0"/>
              <a:t>). Если журнал имеет, кроме названия на русском языке, официальное название на английском, и оно есть на обложке журнала, то в систему можно заявлять это название.</a:t>
            </a:r>
          </a:p>
          <a:p>
            <a:pPr lvl="1" eaLnBrk="1" hangingPunct="1">
              <a:defRPr/>
            </a:pPr>
            <a:endParaRPr lang="ru-RU" sz="1600" dirty="0"/>
          </a:p>
          <a:p>
            <a:pPr lvl="1" eaLnBrk="1" hangingPunct="1">
              <a:defRPr/>
            </a:pPr>
            <a:endParaRPr lang="ru-RU" sz="1600" dirty="0" smtClean="0"/>
          </a:p>
          <a:p>
            <a:pPr lvl="1">
              <a:defRPr/>
            </a:pPr>
            <a:r>
              <a:rPr lang="ru-RU" sz="1600" dirty="0"/>
              <a:t>(Цит. </a:t>
            </a:r>
            <a:r>
              <a:rPr lang="ru-RU" sz="1600" i="1" dirty="0"/>
              <a:t>Кириллова О.В.)</a:t>
            </a:r>
            <a:endParaRPr lang="en-US" sz="1600" dirty="0"/>
          </a:p>
          <a:p>
            <a:pPr lvl="1" eaLnBrk="1" hangingPunct="1">
              <a:defRPr/>
            </a:pPr>
            <a:endParaRPr lang="ru-RU" sz="1600" dirty="0" smtClean="0"/>
          </a:p>
          <a:p>
            <a:pPr eaLnBrk="1" hangingPunct="1">
              <a:defRPr/>
            </a:pPr>
            <a:endParaRPr lang="ru-RU" sz="2000" dirty="0" smtClean="0"/>
          </a:p>
        </p:txBody>
      </p:sp>
      <p:sp>
        <p:nvSpPr>
          <p:cNvPr id="25605" name="Номер слайда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466772-4EB0-42F5-BB79-76D5A083451D}" type="slidenum">
              <a:rPr lang="en-US"/>
              <a:pPr eaLnBrk="1" hangingPunct="1"/>
              <a:t>77</a:t>
            </a:fld>
            <a:endParaRPr lang="en-US"/>
          </a:p>
        </p:txBody>
      </p:sp>
      <p:sp>
        <p:nvSpPr>
          <p:cNvPr id="2" name="Дата 1"/>
          <p:cNvSpPr>
            <a:spLocks noGrp="1"/>
          </p:cNvSpPr>
          <p:nvPr>
            <p:ph type="dt" sz="half" idx="10"/>
          </p:nvPr>
        </p:nvSpPr>
        <p:spPr/>
        <p:txBody>
          <a:bodyPr/>
          <a:lstStyle/>
          <a:p>
            <a:fld id="{56C50456-2E0F-495D-91D1-0BBCFEB5DD54}" type="datetime1">
              <a:rPr lang="ru-RU" smtClean="0"/>
              <a:t>20.11.2013</a:t>
            </a:fld>
            <a:endParaRPr lang="ru-RU"/>
          </a:p>
        </p:txBody>
      </p:sp>
      <p:sp>
        <p:nvSpPr>
          <p:cNvPr id="4" name="Нижний колонтитул 3"/>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Tree>
    <p:extLst>
      <p:ext uri="{BB962C8B-B14F-4D97-AF65-F5344CB8AC3E}">
        <p14:creationId xmlns:p14="http://schemas.microsoft.com/office/powerpoint/2010/main" val="12879554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Объект 2"/>
          <p:cNvSpPr>
            <a:spLocks noGrp="1"/>
          </p:cNvSpPr>
          <p:nvPr>
            <p:ph idx="4294967295"/>
          </p:nvPr>
        </p:nvSpPr>
        <p:spPr>
          <a:xfrm>
            <a:off x="539552" y="1196752"/>
            <a:ext cx="8229600" cy="4968552"/>
          </a:xfrm>
          <a:prstGeom prst="rect">
            <a:avLst/>
          </a:prstGeom>
        </p:spPr>
        <p:txBody>
          <a:bodyPr/>
          <a:lstStyle/>
          <a:p>
            <a:pPr eaLnBrk="1" hangingPunct="1"/>
            <a:r>
              <a:rPr lang="ru-RU" sz="1800" dirty="0" smtClean="0"/>
              <a:t>2. Журнал должен выходить регулярно, минимум 1 выпуск в год; нерегулярные издания не рассматриваются;</a:t>
            </a:r>
          </a:p>
          <a:p>
            <a:pPr eaLnBrk="1" hangingPunct="1"/>
            <a:endParaRPr lang="ru-RU" sz="1800" dirty="0" smtClean="0"/>
          </a:p>
          <a:p>
            <a:pPr eaLnBrk="1" hangingPunct="1"/>
            <a:r>
              <a:rPr lang="ru-RU" sz="1800" dirty="0" smtClean="0"/>
              <a:t>3. Журнал должен быть рецензируемым (предусматривает контроль качества статей);</a:t>
            </a:r>
          </a:p>
          <a:p>
            <a:pPr eaLnBrk="1" hangingPunct="1"/>
            <a:endParaRPr lang="ru-RU" sz="1800" dirty="0" smtClean="0"/>
          </a:p>
          <a:p>
            <a:pPr eaLnBrk="1" hangingPunct="1"/>
            <a:r>
              <a:rPr lang="ru-RU" sz="1800" dirty="0" smtClean="0"/>
              <a:t>4. Журнал должен иметь собственный сайт с английским вариантом страниц</a:t>
            </a:r>
            <a:r>
              <a:rPr lang="ru-RU" sz="1400" dirty="0" smtClean="0"/>
              <a:t>. В этом случае размещение журнала на платформе РУНЭБ (elibrary.ru) не спасает, т.е. РУНЭБ не заменяет сайта издания. РУНЭБ в данном случае может рассматриваться как </a:t>
            </a:r>
            <a:r>
              <a:rPr lang="ru-RU" sz="1400" dirty="0" err="1" smtClean="0"/>
              <a:t>агрегатор</a:t>
            </a:r>
            <a:r>
              <a:rPr lang="ru-RU" sz="1400" dirty="0" smtClean="0"/>
              <a:t> и учитываться в числе баз данных и других информационных изданий, которые включают журнал в обработку (раздел— распространенность издания (</a:t>
            </a:r>
            <a:r>
              <a:rPr lang="ru-RU" sz="1400" dirty="0" err="1" smtClean="0"/>
              <a:t>distribution</a:t>
            </a:r>
            <a:r>
              <a:rPr lang="ru-RU" sz="1400" dirty="0" smtClean="0"/>
              <a:t>)). На сайте необязательно должны быть полные тексты, но должна содержаться достаточно полная информация о журнале хотя бы на уровне оглавлений и резюме, сведений о редакционном совете и т.д.; </a:t>
            </a:r>
          </a:p>
          <a:p>
            <a:pPr eaLnBrk="1" hangingPunct="1"/>
            <a:endParaRPr lang="ru-RU" sz="1400" dirty="0"/>
          </a:p>
          <a:p>
            <a:r>
              <a:rPr lang="ru-RU" sz="1400" dirty="0"/>
              <a:t>(Цит. </a:t>
            </a:r>
            <a:r>
              <a:rPr lang="ru-RU" sz="1400" i="1" dirty="0"/>
              <a:t>Кириллова О.В.)</a:t>
            </a:r>
            <a:endParaRPr lang="en-US" sz="1400" dirty="0"/>
          </a:p>
          <a:p>
            <a:pPr eaLnBrk="1" hangingPunct="1"/>
            <a:endParaRPr lang="ru-RU" sz="1400" dirty="0" smtClean="0"/>
          </a:p>
          <a:p>
            <a:pPr eaLnBrk="1" hangingPunct="1"/>
            <a:endParaRPr lang="ru-RU" sz="1800" dirty="0" smtClean="0"/>
          </a:p>
        </p:txBody>
      </p:sp>
      <p:sp>
        <p:nvSpPr>
          <p:cNvPr id="26629" name="Номер слайда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81858E-7AB5-43EF-ABC4-FE0E187866CB}" type="slidenum">
              <a:rPr lang="en-US"/>
              <a:pPr eaLnBrk="1" hangingPunct="1"/>
              <a:t>78</a:t>
            </a:fld>
            <a:endParaRPr lang="en-US"/>
          </a:p>
        </p:txBody>
      </p:sp>
      <p:sp>
        <p:nvSpPr>
          <p:cNvPr id="2" name="Дата 1"/>
          <p:cNvSpPr>
            <a:spLocks noGrp="1"/>
          </p:cNvSpPr>
          <p:nvPr>
            <p:ph type="dt" sz="half" idx="10"/>
          </p:nvPr>
        </p:nvSpPr>
        <p:spPr/>
        <p:txBody>
          <a:bodyPr/>
          <a:lstStyle/>
          <a:p>
            <a:fld id="{0920F0BC-6282-46C5-8FCA-DB4C0FB5F09B}"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Tree>
    <p:extLst>
      <p:ext uri="{BB962C8B-B14F-4D97-AF65-F5344CB8AC3E}">
        <p14:creationId xmlns:p14="http://schemas.microsoft.com/office/powerpoint/2010/main" val="36496954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Объект 2"/>
          <p:cNvSpPr>
            <a:spLocks noGrp="1"/>
          </p:cNvSpPr>
          <p:nvPr>
            <p:ph idx="4294967295"/>
          </p:nvPr>
        </p:nvSpPr>
        <p:spPr>
          <a:xfrm>
            <a:off x="467544" y="692696"/>
            <a:ext cx="8229600" cy="4525963"/>
          </a:xfrm>
          <a:prstGeom prst="rect">
            <a:avLst/>
          </a:prstGeom>
        </p:spPr>
        <p:txBody>
          <a:bodyPr>
            <a:normAutofit fontScale="92500" lnSpcReduction="20000"/>
          </a:bodyPr>
          <a:lstStyle/>
          <a:p>
            <a:pPr eaLnBrk="1" hangingPunct="1"/>
            <a:r>
              <a:rPr lang="ru-RU" sz="2800" dirty="0" smtClean="0"/>
              <a:t>5. Оценка качества журнала:</a:t>
            </a:r>
          </a:p>
          <a:p>
            <a:pPr lvl="1" eaLnBrk="1" hangingPunct="1"/>
            <a:r>
              <a:rPr lang="ru-RU" sz="1600" dirty="0" smtClean="0"/>
              <a:t>авторитетность издательства: </a:t>
            </a:r>
            <a:r>
              <a:rPr lang="ru-RU" sz="1100" i="1" dirty="0" smtClean="0"/>
              <a:t>изучается по наличию и составу редакционного совета— желателен международный состав совета (хотя бы 1–2 представителя из других стран) или хотя бы национальный (представители из разных городов); не проходит состав совета из специалистов одной организации (например, одного вуза); то же самое относится и к авторам — желательно иметь среди авторов зарубежных ученых или хотя бы значительное число из других городов (т.е. желательно большее разнообразие мест работы авторов и, если есть редакционный совет,— авторитетность главного редактора и ряда членов редсовета); </a:t>
            </a:r>
          </a:p>
          <a:p>
            <a:pPr lvl="1" eaLnBrk="1" hangingPunct="1"/>
            <a:r>
              <a:rPr lang="ru-RU" sz="1600" dirty="0" smtClean="0"/>
              <a:t>популярность: </a:t>
            </a:r>
            <a:r>
              <a:rPr lang="ru-RU" sz="1100" i="1" dirty="0" smtClean="0"/>
              <a:t>проверяется наличие публикаций в БД SCOPUS и ссылок на публикации главного редактора и еще 2-х членов редакционного совета; определяется h-</a:t>
            </a:r>
            <a:r>
              <a:rPr lang="ru-RU" sz="1100" i="1" dirty="0" err="1" smtClean="0"/>
              <a:t>index</a:t>
            </a:r>
            <a:r>
              <a:rPr lang="ru-RU" sz="1100" i="1" dirty="0" smtClean="0"/>
              <a:t> (индекс </a:t>
            </a:r>
            <a:r>
              <a:rPr lang="ru-RU" sz="1100" i="1" dirty="0" err="1" smtClean="0"/>
              <a:t>Хирша</a:t>
            </a:r>
            <a:r>
              <a:rPr lang="ru-RU" sz="1100" i="1" dirty="0" smtClean="0"/>
              <a:t>); </a:t>
            </a:r>
          </a:p>
          <a:p>
            <a:pPr lvl="1" eaLnBrk="1" hangingPunct="1"/>
            <a:r>
              <a:rPr lang="ru-RU" sz="1600" dirty="0" smtClean="0"/>
              <a:t>В систему дополнительно включаются несколько показателей— качественных и количественных индикаторов по цитируемости журнала в БД SCOPUS, </a:t>
            </a:r>
            <a:r>
              <a:rPr lang="ru-RU" sz="1100" i="1" dirty="0" smtClean="0"/>
              <a:t>вычисляемых по определенным формулам сотрудниками SCOPUS. </a:t>
            </a:r>
          </a:p>
          <a:p>
            <a:pPr lvl="1" eaLnBrk="1" hangingPunct="1"/>
            <a:r>
              <a:rPr lang="ru-RU" sz="1600" dirty="0" smtClean="0"/>
              <a:t>доступность: проверяется по обширности подписки через каталог (</a:t>
            </a:r>
            <a:r>
              <a:rPr lang="ru-RU" sz="1600" dirty="0" err="1" smtClean="0"/>
              <a:t>WorldCat</a:t>
            </a:r>
            <a:r>
              <a:rPr lang="ru-RU" sz="1600" dirty="0" smtClean="0"/>
              <a:t>) системы OCLC (</a:t>
            </a:r>
            <a:r>
              <a:rPr lang="ru-RU" sz="1600" dirty="0" err="1" smtClean="0"/>
              <a:t>Online</a:t>
            </a:r>
            <a:r>
              <a:rPr lang="ru-RU" sz="1600" dirty="0" smtClean="0"/>
              <a:t> </a:t>
            </a:r>
            <a:r>
              <a:rPr lang="ru-RU" sz="1600" dirty="0" err="1" smtClean="0"/>
              <a:t>Computer</a:t>
            </a:r>
            <a:r>
              <a:rPr lang="ru-RU" sz="1600" dirty="0" smtClean="0"/>
              <a:t> </a:t>
            </a:r>
            <a:r>
              <a:rPr lang="ru-RU" sz="1600" dirty="0" err="1" smtClean="0"/>
              <a:t>Library</a:t>
            </a:r>
            <a:r>
              <a:rPr lang="ru-RU" sz="1600" dirty="0" smtClean="0"/>
              <a:t> </a:t>
            </a:r>
            <a:r>
              <a:rPr lang="ru-RU" sz="1600" dirty="0" err="1" smtClean="0"/>
              <a:t>Center</a:t>
            </a:r>
            <a:r>
              <a:rPr lang="ru-RU" sz="1600" dirty="0" smtClean="0"/>
              <a:t>), </a:t>
            </a:r>
            <a:r>
              <a:rPr lang="ru-RU" sz="1100" i="1" dirty="0" smtClean="0"/>
              <a:t>включающей данные о фондах более 10 тыс. библиотек). Российские издания в нем встречаются редко, но этот показатель не является определяющим; </a:t>
            </a:r>
          </a:p>
          <a:p>
            <a:pPr lvl="1" eaLnBrk="1" hangingPunct="1"/>
            <a:r>
              <a:rPr lang="ru-RU" sz="1600" dirty="0" smtClean="0"/>
              <a:t>распространенность издания: отражается ли журнал в других базах данных, есть ли журнал в </a:t>
            </a:r>
            <a:r>
              <a:rPr lang="ru-RU" sz="1600" dirty="0" err="1" smtClean="0"/>
              <a:t>Web</a:t>
            </a:r>
            <a:r>
              <a:rPr lang="ru-RU" sz="1600" dirty="0" smtClean="0"/>
              <a:t> </a:t>
            </a:r>
            <a:r>
              <a:rPr lang="ru-RU" sz="1600" dirty="0" err="1" smtClean="0"/>
              <a:t>of</a:t>
            </a:r>
            <a:r>
              <a:rPr lang="ru-RU" sz="1600" dirty="0" smtClean="0"/>
              <a:t> </a:t>
            </a:r>
            <a:r>
              <a:rPr lang="ru-RU" sz="1600" dirty="0" err="1" smtClean="0"/>
              <a:t>Science</a:t>
            </a:r>
            <a:r>
              <a:rPr lang="ru-RU" sz="1600" dirty="0" smtClean="0"/>
              <a:t> и в других базах данных. </a:t>
            </a:r>
            <a:r>
              <a:rPr lang="ru-RU" sz="1100" i="1" dirty="0" smtClean="0"/>
              <a:t>Если журнал реферируется в РЖ ВИНИТИ, то в анкете в этом поле можно указывать «</a:t>
            </a:r>
            <a:r>
              <a:rPr lang="ru-RU" sz="1100" i="1" dirty="0" err="1" smtClean="0"/>
              <a:t>Referativnyi</a:t>
            </a:r>
            <a:r>
              <a:rPr lang="ru-RU" sz="1100" i="1" dirty="0" smtClean="0"/>
              <a:t> </a:t>
            </a:r>
            <a:r>
              <a:rPr lang="ru-RU" sz="1100" i="1" dirty="0" err="1" smtClean="0"/>
              <a:t>Zhurnal</a:t>
            </a:r>
            <a:r>
              <a:rPr lang="ru-RU" sz="1100" i="1" dirty="0" smtClean="0"/>
              <a:t>”. </a:t>
            </a:r>
          </a:p>
          <a:p>
            <a:pPr eaLnBrk="1" hangingPunct="1"/>
            <a:endParaRPr lang="ru-RU" sz="1400" dirty="0" smtClean="0"/>
          </a:p>
          <a:p>
            <a:pPr eaLnBrk="1" hangingPunct="1"/>
            <a:endParaRPr lang="ru-RU" sz="1400" dirty="0"/>
          </a:p>
          <a:p>
            <a:r>
              <a:rPr lang="ru-RU" sz="1400" dirty="0"/>
              <a:t>(Цит. </a:t>
            </a:r>
            <a:r>
              <a:rPr lang="ru-RU" sz="1400" i="1" dirty="0"/>
              <a:t>Кириллова О.В.)</a:t>
            </a:r>
            <a:endParaRPr lang="en-US" sz="1400" dirty="0"/>
          </a:p>
          <a:p>
            <a:pPr eaLnBrk="1" hangingPunct="1"/>
            <a:endParaRPr lang="ru-RU" sz="1400" dirty="0" smtClean="0"/>
          </a:p>
          <a:p>
            <a:pPr eaLnBrk="1" hangingPunct="1"/>
            <a:endParaRPr lang="ru-RU" sz="1400" dirty="0" smtClean="0"/>
          </a:p>
        </p:txBody>
      </p:sp>
      <p:sp>
        <p:nvSpPr>
          <p:cNvPr id="27653" name="Номер слайда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69E3B9-5A28-44AD-BA7B-11B28FEB5E4D}" type="slidenum">
              <a:rPr lang="en-US"/>
              <a:pPr eaLnBrk="1" hangingPunct="1"/>
              <a:t>79</a:t>
            </a:fld>
            <a:endParaRPr lang="en-US"/>
          </a:p>
        </p:txBody>
      </p:sp>
      <p:sp>
        <p:nvSpPr>
          <p:cNvPr id="2" name="Дата 1"/>
          <p:cNvSpPr>
            <a:spLocks noGrp="1"/>
          </p:cNvSpPr>
          <p:nvPr>
            <p:ph type="dt" sz="half" idx="10"/>
          </p:nvPr>
        </p:nvSpPr>
        <p:spPr/>
        <p:txBody>
          <a:bodyPr/>
          <a:lstStyle/>
          <a:p>
            <a:fld id="{7F3839D8-E8A1-4950-8A3B-F6C77AAFBB49}"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Tree>
    <p:extLst>
      <p:ext uri="{BB962C8B-B14F-4D97-AF65-F5344CB8AC3E}">
        <p14:creationId xmlns:p14="http://schemas.microsoft.com/office/powerpoint/2010/main" val="4186670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C77B6A-B619-4EF8-A5A8-A2DF547FDBF2}"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8</a:t>
            </a:fld>
            <a:endParaRPr lang="ru-RU"/>
          </a:p>
        </p:txBody>
      </p:sp>
      <p:sp>
        <p:nvSpPr>
          <p:cNvPr id="5" name="Заголовок 4"/>
          <p:cNvSpPr>
            <a:spLocks noGrp="1"/>
          </p:cNvSpPr>
          <p:nvPr>
            <p:ph type="title"/>
          </p:nvPr>
        </p:nvSpPr>
        <p:spPr/>
        <p:txBody>
          <a:bodyPr/>
          <a:lstStyle/>
          <a:p>
            <a:pPr marL="0" indent="0">
              <a:buNone/>
            </a:pPr>
            <a:r>
              <a:rPr lang="ru-RU" sz="2800" dirty="0" err="1" smtClean="0"/>
              <a:t>Загальна</a:t>
            </a:r>
            <a:r>
              <a:rPr lang="ru-RU" sz="2800" dirty="0" smtClean="0"/>
              <a:t> схема </a:t>
            </a:r>
            <a:r>
              <a:rPr lang="ru-RU" sz="2800" dirty="0" err="1" smtClean="0"/>
              <a:t>джерел</a:t>
            </a:r>
            <a:r>
              <a:rPr lang="ru-RU" sz="2800" dirty="0" smtClean="0"/>
              <a:t> </a:t>
            </a:r>
            <a:r>
              <a:rPr lang="uk-UA" sz="2800" dirty="0" smtClean="0"/>
              <a:t>інформаційного забезпечення Університету</a:t>
            </a:r>
            <a:endParaRPr lang="ru-RU" sz="2800" dirty="0"/>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042273716"/>
              </p:ext>
            </p:extLst>
          </p:nvPr>
        </p:nvGraphicFramePr>
        <p:xfrm>
          <a:off x="1143000" y="731838"/>
          <a:ext cx="6400800" cy="347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Группа 7"/>
          <p:cNvGrpSpPr/>
          <p:nvPr/>
        </p:nvGrpSpPr>
        <p:grpSpPr>
          <a:xfrm>
            <a:off x="5955206" y="1649510"/>
            <a:ext cx="1012945" cy="534688"/>
            <a:chOff x="3428995" y="896965"/>
            <a:chExt cx="1389675" cy="694837"/>
          </a:xfrm>
        </p:grpSpPr>
        <p:sp>
          <p:nvSpPr>
            <p:cNvPr id="9" name="Скругленный прямоугольник 8"/>
            <p:cNvSpPr/>
            <p:nvPr/>
          </p:nvSpPr>
          <p:spPr>
            <a:xfrm>
              <a:off x="3428995" y="896965"/>
              <a:ext cx="1389675" cy="69483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dirty="0" smtClean="0"/>
                <a:t>Elsevier</a:t>
              </a:r>
              <a:endParaRPr lang="ru-RU" dirty="0"/>
            </a:p>
          </p:txBody>
        </p:sp>
        <p:sp>
          <p:nvSpPr>
            <p:cNvPr id="10" name="Скругленный прямоугольник 4"/>
            <p:cNvSpPr/>
            <p:nvPr/>
          </p:nvSpPr>
          <p:spPr>
            <a:xfrm>
              <a:off x="3449346" y="917316"/>
              <a:ext cx="1348973" cy="654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ru-RU" sz="3000" kern="1200" dirty="0"/>
            </a:p>
          </p:txBody>
        </p:sp>
      </p:grpSp>
      <p:cxnSp>
        <p:nvCxnSpPr>
          <p:cNvPr id="17" name="Прямая соединительная линия 16"/>
          <p:cNvCxnSpPr>
            <a:endCxn id="9" idx="1"/>
          </p:cNvCxnSpPr>
          <p:nvPr/>
        </p:nvCxnSpPr>
        <p:spPr>
          <a:xfrm>
            <a:off x="5580112" y="1772816"/>
            <a:ext cx="375094" cy="144038"/>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Группа 19"/>
          <p:cNvGrpSpPr/>
          <p:nvPr/>
        </p:nvGrpSpPr>
        <p:grpSpPr>
          <a:xfrm>
            <a:off x="5923363" y="3156428"/>
            <a:ext cx="1029954" cy="514977"/>
            <a:chOff x="4770246" y="1667611"/>
            <a:chExt cx="1029954" cy="514977"/>
          </a:xfrm>
        </p:grpSpPr>
        <p:sp>
          <p:nvSpPr>
            <p:cNvPr id="21" name="Скругленный прямоугольник 20"/>
            <p:cNvSpPr/>
            <p:nvPr/>
          </p:nvSpPr>
          <p:spPr>
            <a:xfrm>
              <a:off x="4770246" y="1667611"/>
              <a:ext cx="1029954" cy="51497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Скругленный прямоугольник 4"/>
            <p:cNvSpPr/>
            <p:nvPr/>
          </p:nvSpPr>
          <p:spPr>
            <a:xfrm>
              <a:off x="4785329" y="1682694"/>
              <a:ext cx="999788" cy="484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Emerald</a:t>
              </a:r>
              <a:endParaRPr lang="ru-RU" sz="1400" kern="1200" dirty="0"/>
            </a:p>
          </p:txBody>
        </p:sp>
      </p:grpSp>
      <p:cxnSp>
        <p:nvCxnSpPr>
          <p:cNvPr id="24" name="Прямая соединительная линия 23"/>
          <p:cNvCxnSpPr/>
          <p:nvPr/>
        </p:nvCxnSpPr>
        <p:spPr>
          <a:xfrm>
            <a:off x="4067944" y="2168537"/>
            <a:ext cx="1902096" cy="1002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4067944" y="2168537"/>
            <a:ext cx="1902096" cy="14877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0143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FB28D8-8E75-49CD-A6CE-6328057447A0}" type="slidenum">
              <a:rPr lang="en-US"/>
              <a:pPr eaLnBrk="1" hangingPunct="1"/>
              <a:t>80</a:t>
            </a:fld>
            <a:endParaRPr lang="en-US"/>
          </a:p>
        </p:txBody>
      </p:sp>
      <p:sp>
        <p:nvSpPr>
          <p:cNvPr id="35844" name="Rectangle 2"/>
          <p:cNvSpPr>
            <a:spLocks noGrp="1" noChangeArrowheads="1"/>
          </p:cNvSpPr>
          <p:nvPr>
            <p:ph type="title"/>
          </p:nvPr>
        </p:nvSpPr>
        <p:spPr>
          <a:xfrm>
            <a:off x="755576" y="5157192"/>
            <a:ext cx="7992888" cy="782960"/>
          </a:xfrm>
        </p:spPr>
        <p:txBody>
          <a:bodyPr/>
          <a:lstStyle/>
          <a:p>
            <a:pPr marL="0" indent="0" eaLnBrk="1" hangingPunct="1">
              <a:buNone/>
            </a:pPr>
            <a:r>
              <a:rPr lang="uk-UA" sz="3200" dirty="0" smtClean="0"/>
              <a:t>Що робити для піднесення рейтингу журналу?</a:t>
            </a:r>
            <a:endParaRPr lang="en-US" sz="3200" dirty="0" smtClean="0"/>
          </a:p>
        </p:txBody>
      </p:sp>
      <p:sp>
        <p:nvSpPr>
          <p:cNvPr id="35845" name="Rectangle 3"/>
          <p:cNvSpPr>
            <a:spLocks noGrp="1" noChangeArrowheads="1"/>
          </p:cNvSpPr>
          <p:nvPr>
            <p:ph type="body" idx="4294967295"/>
          </p:nvPr>
        </p:nvSpPr>
        <p:spPr>
          <a:xfrm>
            <a:off x="467544" y="260648"/>
            <a:ext cx="8229600" cy="4525963"/>
          </a:xfrm>
          <a:prstGeom prst="rect">
            <a:avLst/>
          </a:prstGeom>
        </p:spPr>
        <p:txBody>
          <a:bodyPr>
            <a:normAutofit fontScale="92500" lnSpcReduction="10000"/>
          </a:bodyPr>
          <a:lstStyle/>
          <a:p>
            <a:pPr eaLnBrk="1" hangingPunct="1">
              <a:lnSpc>
                <a:spcPct val="80000"/>
              </a:lnSpc>
            </a:pPr>
            <a:r>
              <a:rPr lang="ru-RU" sz="2000" dirty="0" err="1" smtClean="0"/>
              <a:t>Сприяти</a:t>
            </a:r>
            <a:r>
              <a:rPr lang="ru-RU" sz="2000" dirty="0" smtClean="0"/>
              <a:t> </a:t>
            </a:r>
            <a:r>
              <a:rPr lang="uk-UA" sz="2000" dirty="0" smtClean="0"/>
              <a:t>покращенню якості статей (рівень кваліфікації авторів, незалежне рецензування, …)</a:t>
            </a:r>
            <a:endParaRPr lang="en-US" sz="2000" dirty="0" smtClean="0"/>
          </a:p>
          <a:p>
            <a:pPr eaLnBrk="1" hangingPunct="1">
              <a:lnSpc>
                <a:spcPct val="80000"/>
              </a:lnSpc>
            </a:pPr>
            <a:r>
              <a:rPr lang="ru-RU" sz="2000" dirty="0" err="1" smtClean="0"/>
              <a:t>Досягнення</a:t>
            </a:r>
            <a:r>
              <a:rPr lang="ru-RU" sz="2000" dirty="0" smtClean="0"/>
              <a:t> </a:t>
            </a:r>
            <a:r>
              <a:rPr lang="ru-RU" sz="2000" dirty="0" err="1" smtClean="0"/>
              <a:t>чіткої</a:t>
            </a:r>
            <a:r>
              <a:rPr lang="ru-RU" sz="2000" dirty="0" smtClean="0"/>
              <a:t> </a:t>
            </a:r>
            <a:r>
              <a:rPr lang="ru-RU" sz="2000" dirty="0" err="1" smtClean="0"/>
              <a:t>індентифікації</a:t>
            </a:r>
            <a:r>
              <a:rPr lang="ru-RU" sz="2000" dirty="0" smtClean="0"/>
              <a:t> </a:t>
            </a:r>
          </a:p>
          <a:p>
            <a:pPr lvl="1" eaLnBrk="1" hangingPunct="1">
              <a:lnSpc>
                <a:spcPct val="80000"/>
              </a:lnSpc>
            </a:pPr>
            <a:r>
              <a:rPr lang="uk-UA" sz="1800" dirty="0" smtClean="0"/>
              <a:t>Зареєструвати і правильно використовувати </a:t>
            </a:r>
            <a:r>
              <a:rPr lang="en-US" sz="1800" dirty="0" smtClean="0"/>
              <a:t>ISSN</a:t>
            </a:r>
            <a:endParaRPr lang="uk-UA" sz="1800" dirty="0" smtClean="0"/>
          </a:p>
          <a:p>
            <a:pPr lvl="1" eaLnBrk="1" hangingPunct="1">
              <a:lnSpc>
                <a:spcPct val="80000"/>
              </a:lnSpc>
            </a:pPr>
            <a:r>
              <a:rPr lang="uk-UA" sz="1800" dirty="0" smtClean="0"/>
              <a:t>Навести порядок з назвами видань (особливо англійський аналог назви)</a:t>
            </a:r>
            <a:endParaRPr lang="en-US" sz="1800" dirty="0" smtClean="0"/>
          </a:p>
          <a:p>
            <a:pPr eaLnBrk="1" hangingPunct="1">
              <a:lnSpc>
                <a:spcPct val="80000"/>
              </a:lnSpc>
            </a:pPr>
            <a:r>
              <a:rPr lang="uk-UA" sz="2000" dirty="0" smtClean="0"/>
              <a:t>Увага факторам успішного рейтингу</a:t>
            </a:r>
          </a:p>
          <a:p>
            <a:pPr lvl="1" eaLnBrk="1" hangingPunct="1">
              <a:lnSpc>
                <a:spcPct val="80000"/>
              </a:lnSpc>
            </a:pPr>
            <a:r>
              <a:rPr lang="uk-UA" sz="1600" dirty="0" smtClean="0"/>
              <a:t>Якість статей</a:t>
            </a:r>
          </a:p>
          <a:p>
            <a:pPr lvl="1" eaLnBrk="1" hangingPunct="1">
              <a:lnSpc>
                <a:spcPct val="80000"/>
              </a:lnSpc>
            </a:pPr>
            <a:r>
              <a:rPr lang="uk-UA" sz="1600" dirty="0" smtClean="0"/>
              <a:t>Якість бібліографічного матеріалу</a:t>
            </a:r>
            <a:endParaRPr lang="en-US" sz="1600" dirty="0" smtClean="0"/>
          </a:p>
          <a:p>
            <a:pPr eaLnBrk="1" hangingPunct="1">
              <a:lnSpc>
                <a:spcPct val="80000"/>
              </a:lnSpc>
            </a:pPr>
            <a:r>
              <a:rPr lang="ru-RU" sz="2000" dirty="0" err="1" smtClean="0"/>
              <a:t>Просування</a:t>
            </a:r>
            <a:r>
              <a:rPr lang="ru-RU" sz="2000" dirty="0" smtClean="0"/>
              <a:t> журналу </a:t>
            </a:r>
          </a:p>
          <a:p>
            <a:pPr lvl="1" eaLnBrk="1" hangingPunct="1">
              <a:lnSpc>
                <a:spcPct val="80000"/>
              </a:lnSpc>
            </a:pPr>
            <a:r>
              <a:rPr lang="uk-UA" sz="1800" dirty="0" smtClean="0"/>
              <a:t>Традиційні (передплата, розсилка, …)</a:t>
            </a:r>
          </a:p>
          <a:p>
            <a:pPr lvl="1" eaLnBrk="1" hangingPunct="1">
              <a:lnSpc>
                <a:spcPct val="80000"/>
              </a:lnSpc>
            </a:pPr>
            <a:r>
              <a:rPr lang="ru-RU" sz="1800" dirty="0" smtClean="0"/>
              <a:t>Через списки журнал</a:t>
            </a:r>
            <a:r>
              <a:rPr lang="uk-UA" sz="1800" dirty="0" err="1" smtClean="0"/>
              <a:t>ів</a:t>
            </a:r>
            <a:r>
              <a:rPr lang="uk-UA" sz="1800" dirty="0" smtClean="0"/>
              <a:t> відкритого доступу</a:t>
            </a:r>
          </a:p>
          <a:p>
            <a:pPr lvl="1" eaLnBrk="1" hangingPunct="1">
              <a:lnSpc>
                <a:spcPct val="80000"/>
              </a:lnSpc>
            </a:pPr>
            <a:r>
              <a:rPr lang="uk-UA" sz="1800" dirty="0" smtClean="0"/>
              <a:t>Через індексування по системі </a:t>
            </a:r>
            <a:r>
              <a:rPr lang="uk-UA" sz="1800" dirty="0" err="1" smtClean="0"/>
              <a:t>репозитаріїв</a:t>
            </a:r>
            <a:endParaRPr lang="uk-UA" sz="1800" dirty="0" smtClean="0"/>
          </a:p>
          <a:p>
            <a:pPr lvl="1" eaLnBrk="1" hangingPunct="1">
              <a:lnSpc>
                <a:spcPct val="80000"/>
              </a:lnSpc>
            </a:pPr>
            <a:r>
              <a:rPr lang="uk-UA" sz="1800" dirty="0" smtClean="0"/>
              <a:t>Через предметно-орієнтовані реферативно-бібліографічні БД (такі як </a:t>
            </a:r>
            <a:r>
              <a:rPr lang="en-US" sz="1800" dirty="0" smtClean="0"/>
              <a:t>INSPEC, CAS, </a:t>
            </a:r>
            <a:r>
              <a:rPr lang="en-US" sz="1800" dirty="0" err="1" smtClean="0"/>
              <a:t>Compendex</a:t>
            </a:r>
            <a:r>
              <a:rPr lang="en-US" sz="1800" dirty="0" smtClean="0"/>
              <a:t>,…)</a:t>
            </a:r>
            <a:endParaRPr lang="uk-UA" sz="1800" dirty="0" smtClean="0"/>
          </a:p>
          <a:p>
            <a:pPr lvl="1" eaLnBrk="1" hangingPunct="1">
              <a:lnSpc>
                <a:spcPct val="80000"/>
              </a:lnSpc>
            </a:pPr>
            <a:r>
              <a:rPr lang="uk-UA" sz="1800" dirty="0" smtClean="0"/>
              <a:t>Встановлення партнерства із </a:t>
            </a:r>
            <a:r>
              <a:rPr lang="en-US" sz="1800" dirty="0" smtClean="0"/>
              <a:t>SCOPUS</a:t>
            </a:r>
          </a:p>
          <a:p>
            <a:pPr lvl="1" eaLnBrk="1" hangingPunct="1">
              <a:lnSpc>
                <a:spcPct val="80000"/>
              </a:lnSpc>
            </a:pPr>
            <a:r>
              <a:rPr lang="ru-RU" sz="1800" dirty="0" smtClean="0"/>
              <a:t>Перспектива входу у рейтинг</a:t>
            </a:r>
            <a:r>
              <a:rPr lang="uk-UA" sz="1800" dirty="0" smtClean="0"/>
              <a:t>і </a:t>
            </a:r>
            <a:r>
              <a:rPr lang="en-US" sz="1800" dirty="0" smtClean="0"/>
              <a:t>Thomson Scientific – Web of Knowledge</a:t>
            </a:r>
          </a:p>
        </p:txBody>
      </p:sp>
      <p:sp>
        <p:nvSpPr>
          <p:cNvPr id="2" name="Дата 1"/>
          <p:cNvSpPr>
            <a:spLocks noGrp="1"/>
          </p:cNvSpPr>
          <p:nvPr>
            <p:ph type="dt" sz="half" idx="10"/>
          </p:nvPr>
        </p:nvSpPr>
        <p:spPr/>
        <p:txBody>
          <a:bodyPr/>
          <a:lstStyle/>
          <a:p>
            <a:fld id="{15594162-448C-4565-8AA0-EA70BBE83A0B}"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Tree>
    <p:extLst>
      <p:ext uri="{BB962C8B-B14F-4D97-AF65-F5344CB8AC3E}">
        <p14:creationId xmlns:p14="http://schemas.microsoft.com/office/powerpoint/2010/main" val="23236157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Объект 2"/>
          <p:cNvSpPr>
            <a:spLocks noGrp="1"/>
          </p:cNvSpPr>
          <p:nvPr>
            <p:ph idx="4294967295"/>
          </p:nvPr>
        </p:nvSpPr>
        <p:spPr>
          <a:xfrm>
            <a:off x="251520" y="332656"/>
            <a:ext cx="8229600" cy="4525963"/>
          </a:xfrm>
          <a:prstGeom prst="rect">
            <a:avLst/>
          </a:prstGeom>
        </p:spPr>
        <p:txBody>
          <a:bodyPr/>
          <a:lstStyle/>
          <a:p>
            <a:pPr eaLnBrk="1" hangingPunct="1"/>
            <a:r>
              <a:rPr lang="en-US" sz="2000" dirty="0" smtClean="0"/>
              <a:t>Purpose  {</a:t>
            </a:r>
            <a:r>
              <a:rPr lang="uk-UA" sz="2000" dirty="0" smtClean="0"/>
              <a:t>Мета</a:t>
            </a:r>
            <a:r>
              <a:rPr lang="en-US" sz="2000" dirty="0" smtClean="0"/>
              <a:t>}– </a:t>
            </a:r>
            <a:r>
              <a:rPr lang="en-US" sz="1400" dirty="0" smtClean="0"/>
              <a:t>This paper aims to document the proliferating range of alternatives to the impact factor that have arisen within the past five years, coincident with the increased prominence of open access publishing.</a:t>
            </a:r>
          </a:p>
          <a:p>
            <a:pPr eaLnBrk="1" hangingPunct="1"/>
            <a:r>
              <a:rPr lang="en-US" sz="2000" dirty="0" smtClean="0"/>
              <a:t>Design/methodology/approach {</a:t>
            </a:r>
            <a:r>
              <a:rPr lang="uk-UA" sz="2000" dirty="0" smtClean="0"/>
              <a:t>Методика</a:t>
            </a:r>
            <a:r>
              <a:rPr lang="en-US" sz="2000" dirty="0" smtClean="0"/>
              <a:t>}–  </a:t>
            </a:r>
            <a:r>
              <a:rPr lang="en-US" sz="1400" dirty="0" smtClean="0"/>
              <a:t>This paper offers an overview of the history of the impact factor as: a measure for scholarly merit; a summary of frequent criticisms of the impact factor's calculation and usage; and a framework for understanding some of the leading alternatives to the impact factor.</a:t>
            </a:r>
          </a:p>
          <a:p>
            <a:pPr eaLnBrk="1" hangingPunct="1"/>
            <a:r>
              <a:rPr lang="en-US" sz="2000" dirty="0" smtClean="0"/>
              <a:t>Findings {</a:t>
            </a:r>
            <a:r>
              <a:rPr lang="ru-RU" sz="2000" dirty="0" smtClean="0"/>
              <a:t>Результат</a:t>
            </a:r>
            <a:r>
              <a:rPr lang="en-US" sz="2000" dirty="0" smtClean="0"/>
              <a:t>}– </a:t>
            </a:r>
            <a:r>
              <a:rPr lang="en-US" sz="1400" dirty="0" smtClean="0"/>
              <a:t>This paper identifies five categories of alternatives to the impact factor: measures that build upon the same data that informs the impact factor; measures that refine impact factor data with “page rank” indices that weight electronic resources or web sites through the number of resources that link to them; measures of article downloads and other usage factors; recommender systems, in which individual scholars rate the value of articles and a group's evaluations pool together collectively; and ambitious measures that attempt to encompass the interactions and influence of all inputs in the scholarly communications system.</a:t>
            </a:r>
            <a:endParaRPr lang="en-US" sz="2000" dirty="0" smtClean="0"/>
          </a:p>
          <a:p>
            <a:pPr eaLnBrk="1" hangingPunct="1"/>
            <a:r>
              <a:rPr lang="en-US" sz="2000" dirty="0" smtClean="0"/>
              <a:t>Originality/value</a:t>
            </a:r>
            <a:r>
              <a:rPr lang="ru-RU" sz="2000" dirty="0" smtClean="0"/>
              <a:t> </a:t>
            </a:r>
            <a:r>
              <a:rPr lang="en-US" sz="2000" dirty="0" smtClean="0"/>
              <a:t>{</a:t>
            </a:r>
            <a:r>
              <a:rPr lang="uk-UA" sz="2000" dirty="0" smtClean="0"/>
              <a:t>Оцінка</a:t>
            </a:r>
            <a:r>
              <a:rPr lang="en-US" sz="2000" dirty="0" smtClean="0"/>
              <a:t>} – </a:t>
            </a:r>
            <a:r>
              <a:rPr lang="en-US" sz="1400" dirty="0" smtClean="0"/>
              <a:t>Librarians can utilize the measures described in this paper to support more robust collection development than is possible through reliance on the impact factor alone.</a:t>
            </a:r>
            <a:endParaRPr lang="ru-RU" sz="1400" dirty="0" smtClean="0"/>
          </a:p>
        </p:txBody>
      </p:sp>
      <p:sp>
        <p:nvSpPr>
          <p:cNvPr id="43013" name="Номер слайда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0C09DC-04B4-4419-A26C-88166C0AA6F9}" type="slidenum">
              <a:rPr lang="en-US"/>
              <a:pPr eaLnBrk="1" hangingPunct="1"/>
              <a:t>81</a:t>
            </a:fld>
            <a:endParaRPr lang="en-US"/>
          </a:p>
        </p:txBody>
      </p:sp>
      <p:sp>
        <p:nvSpPr>
          <p:cNvPr id="6" name="Заголовок 1"/>
          <p:cNvSpPr txBox="1">
            <a:spLocks/>
          </p:cNvSpPr>
          <p:nvPr/>
        </p:nvSpPr>
        <p:spPr>
          <a:xfrm>
            <a:off x="539552" y="5303490"/>
            <a:ext cx="8604448" cy="86181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en-US" sz="2800" dirty="0" smtClean="0">
                <a:hlinkClick r:id="rId2"/>
              </a:rPr>
              <a:t>http://www.emeraldinsight.com</a:t>
            </a:r>
            <a:r>
              <a:rPr lang="ru-RU" sz="2800" dirty="0" smtClean="0"/>
              <a:t> - </a:t>
            </a:r>
            <a:r>
              <a:rPr lang="uk-UA" sz="2800" dirty="0"/>
              <a:t>Реферат</a:t>
            </a:r>
            <a:endParaRPr lang="ru-RU" sz="2800" dirty="0" smtClean="0"/>
          </a:p>
        </p:txBody>
      </p:sp>
      <p:sp>
        <p:nvSpPr>
          <p:cNvPr id="2" name="Дата 1"/>
          <p:cNvSpPr>
            <a:spLocks noGrp="1"/>
          </p:cNvSpPr>
          <p:nvPr>
            <p:ph type="dt" sz="half" idx="10"/>
          </p:nvPr>
        </p:nvSpPr>
        <p:spPr/>
        <p:txBody>
          <a:bodyPr/>
          <a:lstStyle/>
          <a:p>
            <a:fld id="{69F547AC-1AA7-4A28-B398-62680DA10F9D}"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Tree>
    <p:extLst>
      <p:ext uri="{BB962C8B-B14F-4D97-AF65-F5344CB8AC3E}">
        <p14:creationId xmlns:p14="http://schemas.microsoft.com/office/powerpoint/2010/main" val="29629860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ftr" sz="quarter" idx="11"/>
          </p:nvPr>
        </p:nvSpPr>
        <p:spPr>
          <a:ln/>
        </p:spPr>
        <p:txBody>
          <a:bodyPr/>
          <a:lstStyle/>
          <a:p>
            <a:r>
              <a:rPr lang="en-US" altLang="ru-RU" smtClean="0"/>
              <a:t>(c) </a:t>
            </a:r>
            <a:r>
              <a:rPr lang="ru-RU" altLang="ru-RU" smtClean="0"/>
              <a:t>Асоціація "Інформатіо-Консорціум", 2013</a:t>
            </a:r>
            <a:endParaRPr lang="en-US" altLang="ru-RU"/>
          </a:p>
        </p:txBody>
      </p:sp>
      <p:sp>
        <p:nvSpPr>
          <p:cNvPr id="9" name="Rectangle 6"/>
          <p:cNvSpPr>
            <a:spLocks noGrp="1" noChangeArrowheads="1"/>
          </p:cNvSpPr>
          <p:nvPr>
            <p:ph type="sldNum" sz="quarter" idx="12"/>
          </p:nvPr>
        </p:nvSpPr>
        <p:spPr>
          <a:ln/>
        </p:spPr>
        <p:txBody>
          <a:bodyPr/>
          <a:lstStyle/>
          <a:p>
            <a:pPr>
              <a:defRPr/>
            </a:pPr>
            <a:fld id="{2C9F23AB-E716-43CD-8320-D8C35DEDFFEB}" type="slidenum">
              <a:rPr lang="en-US"/>
              <a:pPr>
                <a:defRPr/>
              </a:pPr>
              <a:t>82</a:t>
            </a:fld>
            <a:endParaRPr lang="en-US"/>
          </a:p>
        </p:txBody>
      </p:sp>
      <p:sp>
        <p:nvSpPr>
          <p:cNvPr id="4099" name="Rectangle 5"/>
          <p:cNvSpPr>
            <a:spLocks noGrp="1" noChangeArrowheads="1"/>
          </p:cNvSpPr>
          <p:nvPr>
            <p:ph type="title"/>
          </p:nvPr>
        </p:nvSpPr>
        <p:spPr/>
        <p:txBody>
          <a:bodyPr/>
          <a:lstStyle/>
          <a:p>
            <a:pPr eaLnBrk="1" hangingPunct="1"/>
            <a:r>
              <a:rPr lang="uk-UA" altLang="ru-RU" sz="3200" smtClean="0"/>
              <a:t>Загальні пропорції представництва:</a:t>
            </a:r>
            <a:br>
              <a:rPr lang="uk-UA" altLang="ru-RU" sz="3200" smtClean="0"/>
            </a:br>
            <a:r>
              <a:rPr lang="uk-UA" altLang="ru-RU" sz="3200" smtClean="0"/>
              <a:t>Україна</a:t>
            </a:r>
            <a:r>
              <a:rPr lang="en-US" altLang="ru-RU" sz="3200" smtClean="0"/>
              <a:t>&gt; </a:t>
            </a:r>
            <a:r>
              <a:rPr lang="ru-RU" altLang="ru-RU" sz="3200" b="1" smtClean="0"/>
              <a:t>Хронолог</a:t>
            </a:r>
            <a:r>
              <a:rPr lang="uk-UA" altLang="ru-RU" sz="3200" b="1" smtClean="0"/>
              <a:t>ічна ретроспектива</a:t>
            </a:r>
            <a:endParaRPr lang="en-US" altLang="ru-RU" sz="3200" b="1" smtClean="0"/>
          </a:p>
        </p:txBody>
      </p:sp>
      <p:graphicFrame>
        <p:nvGraphicFramePr>
          <p:cNvPr id="4098" name="Object 4"/>
          <p:cNvGraphicFramePr>
            <a:graphicFrameLocks noGrp="1" noChangeAspect="1"/>
          </p:cNvGraphicFramePr>
          <p:nvPr>
            <p:ph idx="1"/>
          </p:nvPr>
        </p:nvGraphicFramePr>
        <p:xfrm>
          <a:off x="1525588" y="1830388"/>
          <a:ext cx="6091237" cy="4064000"/>
        </p:xfrm>
        <a:graphic>
          <a:graphicData uri="http://schemas.openxmlformats.org/presentationml/2006/ole">
            <mc:AlternateContent xmlns:mc="http://schemas.openxmlformats.org/markup-compatibility/2006">
              <mc:Choice xmlns:v="urn:schemas-microsoft-com:vml" Requires="v">
                <p:oleObj spid="_x0000_s34830" name="Діаграма" r:id="rId4" imgW="6096075" imgH="4067089" progId="MSGraph.Chart.8">
                  <p:embed followColorScheme="full"/>
                </p:oleObj>
              </mc:Choice>
              <mc:Fallback>
                <p:oleObj name="Діаграма" r:id="rId4" imgW="6096075" imgH="4067089" progId="MSGraph.Chart.8">
                  <p:embed followColorScheme="full"/>
                  <p:pic>
                    <p:nvPicPr>
                      <p:cNvPr id="0" name=""/>
                      <p:cNvPicPr>
                        <a:picLocks noChangeAspect="1" noChangeArrowheads="1"/>
                      </p:cNvPicPr>
                      <p:nvPr/>
                    </p:nvPicPr>
                    <p:blipFill>
                      <a:blip r:embed="rId5"/>
                      <a:srcRect/>
                      <a:stretch>
                        <a:fillRect/>
                      </a:stretch>
                    </p:blipFill>
                    <p:spPr bwMode="auto">
                      <a:xfrm>
                        <a:off x="1525588" y="1830388"/>
                        <a:ext cx="6091237"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0" name="Text Box 9"/>
          <p:cNvSpPr txBox="1">
            <a:spLocks noChangeArrowheads="1"/>
          </p:cNvSpPr>
          <p:nvPr/>
        </p:nvSpPr>
        <p:spPr bwMode="auto">
          <a:xfrm>
            <a:off x="457200" y="1371600"/>
            <a:ext cx="2898775" cy="650875"/>
          </a:xfrm>
          <a:prstGeom prst="rect">
            <a:avLst/>
          </a:prstGeom>
          <a:solidFill>
            <a:srgbClr val="99CCFF"/>
          </a:solidFill>
          <a:ln w="9525">
            <a:solidFill>
              <a:srgbClr val="000080"/>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ru-RU" sz="3600"/>
              <a:t>Min(</a:t>
            </a:r>
            <a:r>
              <a:rPr lang="uk-UA" altLang="ru-RU" sz="3600"/>
              <a:t>1990</a:t>
            </a:r>
            <a:r>
              <a:rPr lang="en-US" altLang="ru-RU" sz="3600"/>
              <a:t>)=</a:t>
            </a:r>
            <a:r>
              <a:rPr lang="uk-UA" altLang="ru-RU" sz="3600"/>
              <a:t> 7</a:t>
            </a:r>
            <a:endParaRPr lang="en-US" altLang="ru-RU" sz="3600"/>
          </a:p>
        </p:txBody>
      </p:sp>
      <p:sp>
        <p:nvSpPr>
          <p:cNvPr id="4101" name="Line 10"/>
          <p:cNvSpPr>
            <a:spLocks noChangeShapeType="1"/>
          </p:cNvSpPr>
          <p:nvPr/>
        </p:nvSpPr>
        <p:spPr bwMode="auto">
          <a:xfrm>
            <a:off x="3352800" y="1981200"/>
            <a:ext cx="198120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4102" name="Text Box 11"/>
          <p:cNvSpPr txBox="1">
            <a:spLocks noChangeArrowheads="1"/>
          </p:cNvSpPr>
          <p:nvPr/>
        </p:nvSpPr>
        <p:spPr bwMode="auto">
          <a:xfrm>
            <a:off x="5791200" y="1371600"/>
            <a:ext cx="3152775" cy="650875"/>
          </a:xfrm>
          <a:prstGeom prst="rect">
            <a:avLst/>
          </a:prstGeom>
          <a:solidFill>
            <a:srgbClr val="99CCFF"/>
          </a:solidFill>
          <a:ln w="9525">
            <a:solidFill>
              <a:srgbClr val="000080"/>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ru-RU" sz="3600"/>
              <a:t>Min(2005)=</a:t>
            </a:r>
            <a:r>
              <a:rPr lang="uk-UA" altLang="ru-RU" sz="3600"/>
              <a:t> </a:t>
            </a:r>
            <a:r>
              <a:rPr lang="en-US" altLang="ru-RU" sz="3600"/>
              <a:t>12</a:t>
            </a:r>
          </a:p>
        </p:txBody>
      </p:sp>
      <p:sp>
        <p:nvSpPr>
          <p:cNvPr id="4103" name="Line 12"/>
          <p:cNvSpPr>
            <a:spLocks noChangeShapeType="1"/>
          </p:cNvSpPr>
          <p:nvPr/>
        </p:nvSpPr>
        <p:spPr bwMode="auto">
          <a:xfrm>
            <a:off x="6019800" y="2057400"/>
            <a:ext cx="10668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 name="Дата 1"/>
          <p:cNvSpPr>
            <a:spLocks noGrp="1"/>
          </p:cNvSpPr>
          <p:nvPr>
            <p:ph type="dt" sz="half" idx="10"/>
          </p:nvPr>
        </p:nvSpPr>
        <p:spPr/>
        <p:txBody>
          <a:bodyPr/>
          <a:lstStyle/>
          <a:p>
            <a:fld id="{E050FBC7-A057-47CE-9703-24D8575D3646}" type="datetime1">
              <a:rPr lang="ru-RU" altLang="ru-RU" smtClean="0"/>
              <a:t>20.11.2013</a:t>
            </a:fld>
            <a:endParaRPr lang="en-US" altLang="ru-RU"/>
          </a:p>
        </p:txBody>
      </p:sp>
    </p:spTree>
    <p:extLst>
      <p:ext uri="{BB962C8B-B14F-4D97-AF65-F5344CB8AC3E}">
        <p14:creationId xmlns:p14="http://schemas.microsoft.com/office/powerpoint/2010/main" val="15954087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1"/>
          </p:nvPr>
        </p:nvSpPr>
        <p:spPr>
          <a:ln/>
        </p:spPr>
        <p:txBody>
          <a:bodyPr/>
          <a:lstStyle/>
          <a:p>
            <a:r>
              <a:rPr lang="en-US" altLang="ru-RU" smtClean="0"/>
              <a:t>(c) </a:t>
            </a:r>
            <a:r>
              <a:rPr lang="ru-RU" altLang="ru-RU" smtClean="0"/>
              <a:t>Асоціація "Інформатіо-Консорціум", 2013</a:t>
            </a:r>
            <a:endParaRPr lang="en-US" altLang="ru-RU"/>
          </a:p>
        </p:txBody>
      </p:sp>
      <p:sp>
        <p:nvSpPr>
          <p:cNvPr id="5" name="Rectangle 6"/>
          <p:cNvSpPr>
            <a:spLocks noGrp="1" noChangeArrowheads="1"/>
          </p:cNvSpPr>
          <p:nvPr>
            <p:ph type="sldNum" sz="quarter" idx="12"/>
          </p:nvPr>
        </p:nvSpPr>
        <p:spPr>
          <a:ln/>
        </p:spPr>
        <p:txBody>
          <a:bodyPr/>
          <a:lstStyle/>
          <a:p>
            <a:pPr>
              <a:defRPr/>
            </a:pPr>
            <a:fld id="{DF9C1168-1EFF-4EF1-8581-AF42980DF961}" type="slidenum">
              <a:rPr lang="en-US"/>
              <a:pPr>
                <a:defRPr/>
              </a:pPr>
              <a:t>83</a:t>
            </a:fld>
            <a:endParaRPr lang="en-US"/>
          </a:p>
        </p:txBody>
      </p:sp>
      <p:sp>
        <p:nvSpPr>
          <p:cNvPr id="14338" name="Rectangle 2"/>
          <p:cNvSpPr>
            <a:spLocks noGrp="1" noChangeArrowheads="1"/>
          </p:cNvSpPr>
          <p:nvPr>
            <p:ph type="title"/>
          </p:nvPr>
        </p:nvSpPr>
        <p:spPr/>
        <p:txBody>
          <a:bodyPr/>
          <a:lstStyle/>
          <a:p>
            <a:pPr eaLnBrk="1" hangingPunct="1"/>
            <a:r>
              <a:rPr lang="uk-UA" altLang="ru-RU" sz="4000" smtClean="0"/>
              <a:t>Загальні пропорції  - </a:t>
            </a:r>
            <a:r>
              <a:rPr lang="en-US" altLang="ru-RU" sz="4000" smtClean="0"/>
              <a:t/>
            </a:r>
            <a:br>
              <a:rPr lang="en-US" altLang="ru-RU" sz="4000" smtClean="0"/>
            </a:br>
            <a:r>
              <a:rPr lang="uk-UA" altLang="ru-RU" sz="2800" i="1" smtClean="0"/>
              <a:t>проблеми </a:t>
            </a:r>
            <a:r>
              <a:rPr lang="ru-RU" altLang="ru-RU" sz="2800" i="1" smtClean="0"/>
              <a:t>транслітераці</a:t>
            </a:r>
            <a:r>
              <a:rPr lang="uk-UA" altLang="ru-RU" sz="2800" i="1" smtClean="0"/>
              <a:t>ї і перекладу назв</a:t>
            </a:r>
            <a:endParaRPr lang="en-US" altLang="ru-RU" sz="2800" i="1" smtClean="0"/>
          </a:p>
        </p:txBody>
      </p:sp>
      <p:sp>
        <p:nvSpPr>
          <p:cNvPr id="14339" name="Rectangle 3"/>
          <p:cNvSpPr>
            <a:spLocks noGrp="1" noChangeArrowheads="1"/>
          </p:cNvSpPr>
          <p:nvPr>
            <p:ph type="body" idx="4294967295"/>
          </p:nvPr>
        </p:nvSpPr>
        <p:spPr>
          <a:xfrm>
            <a:off x="395536" y="404665"/>
            <a:ext cx="8229600" cy="3744416"/>
          </a:xfrm>
          <a:prstGeom prst="rect">
            <a:avLst/>
          </a:prstGeom>
        </p:spPr>
        <p:txBody>
          <a:bodyPr/>
          <a:lstStyle/>
          <a:p>
            <a:pPr eaLnBrk="1" hangingPunct="1"/>
            <a:r>
              <a:rPr lang="uk-UA" altLang="ru-RU" dirty="0" smtClean="0"/>
              <a:t>Приклад</a:t>
            </a:r>
            <a:endParaRPr lang="en-US" altLang="ru-RU" dirty="0" smtClean="0"/>
          </a:p>
          <a:p>
            <a:pPr eaLnBrk="1" hangingPunct="1"/>
            <a:r>
              <a:rPr lang="ru-RU" altLang="ru-RU" dirty="0" smtClean="0"/>
              <a:t>Экспериментальна </a:t>
            </a:r>
            <a:r>
              <a:rPr lang="ru-RU" altLang="ru-RU" dirty="0" err="1" smtClean="0"/>
              <a:t>онкологія</a:t>
            </a:r>
            <a:r>
              <a:rPr lang="ru-RU" altLang="ru-RU" dirty="0" smtClean="0"/>
              <a:t>/ </a:t>
            </a:r>
            <a:r>
              <a:rPr lang="en-US" altLang="ru-RU" dirty="0" err="1" smtClean="0"/>
              <a:t>Experim</a:t>
            </a:r>
            <a:r>
              <a:rPr lang="uk-UA" altLang="ru-RU" dirty="0" smtClean="0"/>
              <a:t>е</a:t>
            </a:r>
            <a:r>
              <a:rPr lang="en-US" altLang="ru-RU" dirty="0" err="1" smtClean="0"/>
              <a:t>ntal</a:t>
            </a:r>
            <a:r>
              <a:rPr lang="en-US" altLang="ru-RU" dirty="0" smtClean="0"/>
              <a:t> Oncology </a:t>
            </a:r>
            <a:r>
              <a:rPr lang="en-US" altLang="ru-RU" b="1" dirty="0" smtClean="0">
                <a:solidFill>
                  <a:srgbClr val="FF3300"/>
                </a:solidFill>
              </a:rPr>
              <a:t>(ISSN 0204-3564)</a:t>
            </a:r>
          </a:p>
          <a:p>
            <a:pPr lvl="1" eaLnBrk="1" hangingPunct="1"/>
            <a:r>
              <a:rPr lang="uk-UA" altLang="ru-RU" dirty="0" smtClean="0"/>
              <a:t>	</a:t>
            </a:r>
            <a:r>
              <a:rPr lang="uk-UA" altLang="ru-RU" dirty="0" err="1" smtClean="0"/>
              <a:t>Experimental</a:t>
            </a:r>
            <a:r>
              <a:rPr lang="uk-UA" altLang="ru-RU" dirty="0" smtClean="0"/>
              <a:t> </a:t>
            </a:r>
            <a:r>
              <a:rPr lang="uk-UA" altLang="ru-RU" dirty="0" err="1" smtClean="0"/>
              <a:t>Oncology</a:t>
            </a:r>
            <a:r>
              <a:rPr lang="uk-UA" altLang="ru-RU" dirty="0" smtClean="0"/>
              <a:t> (493)</a:t>
            </a:r>
          </a:p>
          <a:p>
            <a:pPr lvl="1" eaLnBrk="1" hangingPunct="1"/>
            <a:r>
              <a:rPr lang="uk-UA" altLang="ru-RU" dirty="0" smtClean="0"/>
              <a:t>	</a:t>
            </a:r>
            <a:r>
              <a:rPr lang="uk-UA" altLang="ru-RU" dirty="0" err="1" smtClean="0"/>
              <a:t>Eksperimentalnaa</a:t>
            </a:r>
            <a:r>
              <a:rPr lang="uk-UA" altLang="ru-RU" dirty="0" smtClean="0"/>
              <a:t> </a:t>
            </a:r>
            <a:r>
              <a:rPr lang="uk-UA" altLang="ru-RU" dirty="0" err="1" smtClean="0"/>
              <a:t>Onkologia</a:t>
            </a:r>
            <a:r>
              <a:rPr lang="uk-UA" altLang="ru-RU" dirty="0" smtClean="0"/>
              <a:t> (307)</a:t>
            </a:r>
          </a:p>
          <a:p>
            <a:pPr lvl="1" eaLnBrk="1" hangingPunct="1"/>
            <a:r>
              <a:rPr lang="uk-UA" altLang="ru-RU" dirty="0" smtClean="0"/>
              <a:t>	</a:t>
            </a:r>
            <a:r>
              <a:rPr lang="uk-UA" altLang="ru-RU" dirty="0" err="1" smtClean="0"/>
              <a:t>Eksperimentalnaya</a:t>
            </a:r>
            <a:r>
              <a:rPr lang="uk-UA" altLang="ru-RU" dirty="0" smtClean="0"/>
              <a:t> </a:t>
            </a:r>
            <a:r>
              <a:rPr lang="uk-UA" altLang="ru-RU" dirty="0" err="1" smtClean="0"/>
              <a:t>Onkologiya</a:t>
            </a:r>
            <a:r>
              <a:rPr lang="uk-UA" altLang="ru-RU" dirty="0" smtClean="0"/>
              <a:t> (286)</a:t>
            </a:r>
          </a:p>
          <a:p>
            <a:pPr lvl="1" eaLnBrk="1" hangingPunct="1"/>
            <a:r>
              <a:rPr lang="uk-UA" altLang="ru-RU" dirty="0" smtClean="0"/>
              <a:t>	</a:t>
            </a:r>
            <a:r>
              <a:rPr lang="uk-UA" altLang="ru-RU" dirty="0" err="1" smtClean="0"/>
              <a:t>Eksperimental</a:t>
            </a:r>
            <a:r>
              <a:rPr lang="uk-UA" altLang="ru-RU" dirty="0" smtClean="0"/>
              <a:t> </a:t>
            </a:r>
            <a:r>
              <a:rPr lang="uk-UA" altLang="ru-RU" dirty="0" err="1" smtClean="0"/>
              <a:t>Naia</a:t>
            </a:r>
            <a:r>
              <a:rPr lang="uk-UA" altLang="ru-RU" dirty="0" smtClean="0"/>
              <a:t> </a:t>
            </a:r>
            <a:r>
              <a:rPr lang="uk-UA" altLang="ru-RU" dirty="0" err="1" smtClean="0"/>
              <a:t>Onkologiia</a:t>
            </a:r>
            <a:r>
              <a:rPr lang="uk-UA" altLang="ru-RU" dirty="0" smtClean="0"/>
              <a:t> (277)</a:t>
            </a:r>
          </a:p>
          <a:p>
            <a:pPr lvl="1" eaLnBrk="1" hangingPunct="1">
              <a:buFontTx/>
              <a:buNone/>
            </a:pPr>
            <a:r>
              <a:rPr lang="ru-RU" altLang="ru-RU" dirty="0" err="1" smtClean="0"/>
              <a:t>Всього</a:t>
            </a:r>
            <a:r>
              <a:rPr lang="ru-RU" altLang="ru-RU" dirty="0" smtClean="0"/>
              <a:t> 1363 документа</a:t>
            </a:r>
            <a:endParaRPr lang="uk-UA" altLang="ru-RU" dirty="0" smtClean="0"/>
          </a:p>
          <a:p>
            <a:pPr eaLnBrk="1" hangingPunct="1"/>
            <a:endParaRPr lang="en-US" altLang="ru-RU" dirty="0" smtClean="0"/>
          </a:p>
        </p:txBody>
      </p:sp>
      <p:sp>
        <p:nvSpPr>
          <p:cNvPr id="2" name="Дата 1"/>
          <p:cNvSpPr>
            <a:spLocks noGrp="1"/>
          </p:cNvSpPr>
          <p:nvPr>
            <p:ph type="dt" sz="half" idx="10"/>
          </p:nvPr>
        </p:nvSpPr>
        <p:spPr/>
        <p:txBody>
          <a:bodyPr/>
          <a:lstStyle/>
          <a:p>
            <a:fld id="{DD6FF9AF-90E8-40F5-89C0-3086AF30579D}" type="datetime1">
              <a:rPr lang="ru-RU" smtClean="0"/>
              <a:t>20.11.2013</a:t>
            </a:fld>
            <a:endParaRPr lang="ru-RU"/>
          </a:p>
        </p:txBody>
      </p:sp>
    </p:spTree>
    <p:extLst>
      <p:ext uri="{BB962C8B-B14F-4D97-AF65-F5344CB8AC3E}">
        <p14:creationId xmlns:p14="http://schemas.microsoft.com/office/powerpoint/2010/main" val="31317759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ftr" sz="quarter" idx="11"/>
          </p:nvPr>
        </p:nvSpPr>
        <p:spPr>
          <a:ln/>
        </p:spPr>
        <p:txBody>
          <a:bodyPr/>
          <a:lstStyle/>
          <a:p>
            <a:r>
              <a:rPr lang="en-US" altLang="ru-RU" smtClean="0"/>
              <a:t>(c) </a:t>
            </a:r>
            <a:r>
              <a:rPr lang="ru-RU" altLang="ru-RU" smtClean="0"/>
              <a:t>Асоціація "Інформатіо-Консорціум", 2013</a:t>
            </a:r>
            <a:endParaRPr lang="en-US" altLang="ru-RU"/>
          </a:p>
        </p:txBody>
      </p:sp>
      <p:sp>
        <p:nvSpPr>
          <p:cNvPr id="8" name="Rectangle 6"/>
          <p:cNvSpPr>
            <a:spLocks noGrp="1" noChangeArrowheads="1"/>
          </p:cNvSpPr>
          <p:nvPr>
            <p:ph type="sldNum" sz="quarter" idx="12"/>
          </p:nvPr>
        </p:nvSpPr>
        <p:spPr>
          <a:ln/>
        </p:spPr>
        <p:txBody>
          <a:bodyPr/>
          <a:lstStyle/>
          <a:p>
            <a:pPr>
              <a:defRPr/>
            </a:pPr>
            <a:fld id="{B7F7C709-E765-4B0E-BEBC-AFE0E59D2D02}" type="slidenum">
              <a:rPr lang="en-US"/>
              <a:pPr>
                <a:defRPr/>
              </a:pPr>
              <a:t>84</a:t>
            </a:fld>
            <a:endParaRPr lang="en-US"/>
          </a:p>
        </p:txBody>
      </p:sp>
      <p:sp>
        <p:nvSpPr>
          <p:cNvPr id="15362" name="Rectangle 2"/>
          <p:cNvSpPr>
            <a:spLocks noGrp="1" noChangeArrowheads="1"/>
          </p:cNvSpPr>
          <p:nvPr>
            <p:ph type="title"/>
          </p:nvPr>
        </p:nvSpPr>
        <p:spPr/>
        <p:txBody>
          <a:bodyPr/>
          <a:lstStyle/>
          <a:p>
            <a:pPr eaLnBrk="1" hangingPunct="1"/>
            <a:r>
              <a:rPr lang="uk-UA" altLang="ru-RU" sz="4000" smtClean="0"/>
              <a:t>Загальні пропорції  - </a:t>
            </a:r>
            <a:br>
              <a:rPr lang="uk-UA" altLang="ru-RU" sz="4000" smtClean="0"/>
            </a:br>
            <a:r>
              <a:rPr lang="uk-UA" altLang="ru-RU" sz="3200" i="1" smtClean="0"/>
              <a:t>проблеми ідентифікації</a:t>
            </a:r>
            <a:endParaRPr lang="en-US" altLang="ru-RU" sz="3200" i="1" smtClean="0"/>
          </a:p>
        </p:txBody>
      </p:sp>
      <p:sp>
        <p:nvSpPr>
          <p:cNvPr id="15363" name="Rectangle 13"/>
          <p:cNvSpPr>
            <a:spLocks noGrp="1" noChangeArrowheads="1"/>
          </p:cNvSpPr>
          <p:nvPr>
            <p:ph type="body" sz="half" idx="3"/>
          </p:nvPr>
        </p:nvSpPr>
        <p:spPr/>
        <p:txBody>
          <a:bodyPr/>
          <a:lstStyle/>
          <a:p>
            <a:pPr eaLnBrk="1" hangingPunct="1">
              <a:lnSpc>
                <a:spcPct val="90000"/>
              </a:lnSpc>
            </a:pPr>
            <a:r>
              <a:rPr lang="en-US" altLang="ru-RU" sz="2800" smtClean="0"/>
              <a:t>Ukrainian Mathematical Journal (Springer: 0041-5995)</a:t>
            </a:r>
            <a:br>
              <a:rPr lang="en-US" altLang="ru-RU" sz="2800" smtClean="0"/>
            </a:br>
            <a:r>
              <a:rPr lang="ru-RU" altLang="ru-RU" sz="2800" smtClean="0"/>
              <a:t>Інститут математики НАН України</a:t>
            </a:r>
          </a:p>
          <a:p>
            <a:pPr eaLnBrk="1" hangingPunct="1">
              <a:lnSpc>
                <a:spcPct val="90000"/>
              </a:lnSpc>
            </a:pPr>
            <a:r>
              <a:rPr lang="en-US" altLang="ru-RU" sz="2800" smtClean="0"/>
              <a:t>Strength of materials (Springer: 0039-2316)</a:t>
            </a:r>
            <a:br>
              <a:rPr lang="en-US" altLang="ru-RU" sz="2800" smtClean="0"/>
            </a:br>
            <a:r>
              <a:rPr lang="ru-RU" altLang="ru-RU" sz="2800" smtClean="0"/>
              <a:t>Проблемы прочности, </a:t>
            </a:r>
            <a:r>
              <a:rPr lang="uk-UA" altLang="ru-RU" sz="2800" smtClean="0"/>
              <a:t>Інститут проблем міцності, </a:t>
            </a:r>
            <a:r>
              <a:rPr lang="ru-RU" altLang="ru-RU" sz="2800" smtClean="0"/>
              <a:t>НАН України </a:t>
            </a:r>
          </a:p>
          <a:p>
            <a:pPr eaLnBrk="1" hangingPunct="1">
              <a:lnSpc>
                <a:spcPct val="90000"/>
              </a:lnSpc>
            </a:pPr>
            <a:endParaRPr lang="en-US" altLang="ru-RU" sz="2800" smtClean="0"/>
          </a:p>
        </p:txBody>
      </p:sp>
      <p:pic>
        <p:nvPicPr>
          <p:cNvPr id="15364" name="Picture 14" descr="00415995_Ukrainian Mathematical Journal"/>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62000" y="1600200"/>
            <a:ext cx="1538288" cy="2057400"/>
          </a:xfrm>
          <a:noFill/>
        </p:spPr>
      </p:pic>
      <p:pic>
        <p:nvPicPr>
          <p:cNvPr id="15365" name="Picture 15" descr="0039-2316 Strenth of Material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057400" y="2971800"/>
            <a:ext cx="1766888" cy="2362200"/>
          </a:xfrm>
          <a:noFill/>
        </p:spPr>
      </p:pic>
      <p:sp>
        <p:nvSpPr>
          <p:cNvPr id="14352" name="Text Box 16"/>
          <p:cNvSpPr txBox="1">
            <a:spLocks noChangeArrowheads="1"/>
          </p:cNvSpPr>
          <p:nvPr/>
        </p:nvSpPr>
        <p:spPr bwMode="auto">
          <a:xfrm>
            <a:off x="188913" y="6019800"/>
            <a:ext cx="8955087" cy="376238"/>
          </a:xfrm>
          <a:prstGeom prst="rect">
            <a:avLst/>
          </a:prstGeom>
          <a:solidFill>
            <a:srgbClr val="FFFF99"/>
          </a:solidFill>
          <a:ln w="9525">
            <a:solidFill>
              <a:srgbClr val="FF3300"/>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ru-RU"/>
              <a:t> </a:t>
            </a:r>
            <a:r>
              <a:rPr lang="ru-RU" altLang="ru-RU" b="1">
                <a:solidFill>
                  <a:srgbClr val="FF3300"/>
                </a:solidFill>
              </a:rPr>
              <a:t>35 журнал</a:t>
            </a:r>
            <a:r>
              <a:rPr lang="uk-UA" altLang="ru-RU" b="1">
                <a:solidFill>
                  <a:srgbClr val="FF3300"/>
                </a:solidFill>
              </a:rPr>
              <a:t>ів України видаються видавництвом </a:t>
            </a:r>
            <a:r>
              <a:rPr lang="en-US" altLang="ru-RU" b="1">
                <a:solidFill>
                  <a:srgbClr val="FF3300"/>
                </a:solidFill>
              </a:rPr>
              <a:t>SPRINGER (</a:t>
            </a:r>
            <a:r>
              <a:rPr lang="ru-RU" altLang="ru-RU" b="1">
                <a:solidFill>
                  <a:srgbClr val="FF3300"/>
                </a:solidFill>
              </a:rPr>
              <a:t>в</a:t>
            </a:r>
            <a:r>
              <a:rPr lang="uk-UA" altLang="ru-RU" b="1">
                <a:solidFill>
                  <a:srgbClr val="FF3300"/>
                </a:solidFill>
              </a:rPr>
              <a:t>ідділення США)</a:t>
            </a:r>
            <a:endParaRPr lang="en-US" altLang="ru-RU" b="1">
              <a:solidFill>
                <a:srgbClr val="FF3300"/>
              </a:solidFill>
            </a:endParaRPr>
          </a:p>
        </p:txBody>
      </p:sp>
      <p:sp>
        <p:nvSpPr>
          <p:cNvPr id="2" name="Дата 1"/>
          <p:cNvSpPr>
            <a:spLocks noGrp="1"/>
          </p:cNvSpPr>
          <p:nvPr>
            <p:ph type="dt" sz="half" idx="10"/>
          </p:nvPr>
        </p:nvSpPr>
        <p:spPr/>
        <p:txBody>
          <a:bodyPr/>
          <a:lstStyle/>
          <a:p>
            <a:fld id="{8C4E7B73-4271-4396-B9DA-88642D20081C}" type="datetime1">
              <a:rPr lang="ru-RU" altLang="ru-RU" smtClean="0"/>
              <a:t>20.11.2013</a:t>
            </a:fld>
            <a:endParaRPr lang="en-US" altLang="ru-RU"/>
          </a:p>
        </p:txBody>
      </p:sp>
    </p:spTree>
    <p:extLst>
      <p:ext uri="{BB962C8B-B14F-4D97-AF65-F5344CB8AC3E}">
        <p14:creationId xmlns:p14="http://schemas.microsoft.com/office/powerpoint/2010/main" val="944935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3000"/>
                                  </p:stCondLst>
                                  <p:childTnLst>
                                    <p:set>
                                      <p:cBhvr>
                                        <p:cTn id="6" dur="1" fill="hold">
                                          <p:stCondLst>
                                            <p:cond delay="0"/>
                                          </p:stCondLst>
                                        </p:cTn>
                                        <p:tgtEl>
                                          <p:spTgt spid="14352"/>
                                        </p:tgtEl>
                                        <p:attrNameLst>
                                          <p:attrName>style.visibility</p:attrName>
                                        </p:attrNameLst>
                                      </p:cBhvr>
                                      <p:to>
                                        <p:strVal val="visible"/>
                                      </p:to>
                                    </p:set>
                                    <p:animEffect transition="in" filter="box(in)">
                                      <p:cBhvr>
                                        <p:cTn id="7" dur="5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p>
            <a:r>
              <a:rPr lang="en-US" altLang="ru-RU" smtClean="0"/>
              <a:t>(c) </a:t>
            </a:r>
            <a:r>
              <a:rPr lang="ru-RU" altLang="ru-RU" smtClean="0"/>
              <a:t>Асоціація "Інформатіо-Консорціум", 2013</a:t>
            </a:r>
            <a:endParaRPr lang="en-US" altLang="ru-RU"/>
          </a:p>
        </p:txBody>
      </p:sp>
      <p:sp>
        <p:nvSpPr>
          <p:cNvPr id="6" name="Rectangle 6"/>
          <p:cNvSpPr>
            <a:spLocks noGrp="1" noChangeArrowheads="1"/>
          </p:cNvSpPr>
          <p:nvPr>
            <p:ph type="sldNum" sz="quarter" idx="12"/>
          </p:nvPr>
        </p:nvSpPr>
        <p:spPr>
          <a:ln/>
        </p:spPr>
        <p:txBody>
          <a:bodyPr/>
          <a:lstStyle/>
          <a:p>
            <a:pPr>
              <a:defRPr/>
            </a:pPr>
            <a:fld id="{AF098F78-7942-4483-944F-D0BE1F0C7BD7}" type="slidenum">
              <a:rPr lang="en-US"/>
              <a:pPr>
                <a:defRPr/>
              </a:pPr>
              <a:t>85</a:t>
            </a:fld>
            <a:endParaRPr lang="en-US"/>
          </a:p>
        </p:txBody>
      </p:sp>
      <p:sp>
        <p:nvSpPr>
          <p:cNvPr id="16386" name="Rectangle 2"/>
          <p:cNvSpPr>
            <a:spLocks noGrp="1" noChangeArrowheads="1"/>
          </p:cNvSpPr>
          <p:nvPr>
            <p:ph type="title"/>
          </p:nvPr>
        </p:nvSpPr>
        <p:spPr/>
        <p:txBody>
          <a:bodyPr/>
          <a:lstStyle/>
          <a:p>
            <a:pPr eaLnBrk="1" hangingPunct="1"/>
            <a:r>
              <a:rPr lang="uk-UA" altLang="ru-RU" sz="4000" smtClean="0"/>
              <a:t>Загальні пропорції  - </a:t>
            </a:r>
            <a:br>
              <a:rPr lang="uk-UA" altLang="ru-RU" sz="4000" smtClean="0"/>
            </a:br>
            <a:r>
              <a:rPr lang="uk-UA" altLang="ru-RU" sz="3200" i="1" smtClean="0"/>
              <a:t>організаційні і технічні проблеми (?)</a:t>
            </a:r>
            <a:endParaRPr lang="en-US" altLang="ru-RU" sz="3200" i="1" smtClean="0"/>
          </a:p>
        </p:txBody>
      </p:sp>
      <p:sp>
        <p:nvSpPr>
          <p:cNvPr id="16387" name="Rectangle 3"/>
          <p:cNvSpPr>
            <a:spLocks noGrp="1" noChangeArrowheads="1"/>
          </p:cNvSpPr>
          <p:nvPr>
            <p:ph type="body" sz="half" idx="2"/>
          </p:nvPr>
        </p:nvSpPr>
        <p:spPr>
          <a:xfrm>
            <a:off x="3048000" y="1600200"/>
            <a:ext cx="5638800" cy="4525963"/>
          </a:xfrm>
        </p:spPr>
        <p:txBody>
          <a:bodyPr/>
          <a:lstStyle/>
          <a:p>
            <a:pPr eaLnBrk="1" hangingPunct="1">
              <a:lnSpc>
                <a:spcPct val="80000"/>
              </a:lnSpc>
            </a:pPr>
            <a:r>
              <a:rPr lang="uk-UA" altLang="ru-RU" sz="2400" smtClean="0"/>
              <a:t>Магічна цифра 1996</a:t>
            </a:r>
          </a:p>
          <a:p>
            <a:pPr eaLnBrk="1" hangingPunct="1">
              <a:lnSpc>
                <a:spcPct val="80000"/>
              </a:lnSpc>
            </a:pPr>
            <a:r>
              <a:rPr lang="ru-RU" altLang="ru-RU" sz="2400" smtClean="0"/>
              <a:t>Прецендент - </a:t>
            </a:r>
            <a:r>
              <a:rPr lang="uk-UA" altLang="ru-RU" sz="2400" smtClean="0"/>
              <a:t>Журнал </a:t>
            </a:r>
            <a:r>
              <a:rPr lang="ru-RU" altLang="ru-RU" sz="2400" smtClean="0"/>
              <a:t>«Электронное моделирование» (Ин-т проблем моделирования в энергетике НАН Украины) </a:t>
            </a:r>
            <a:r>
              <a:rPr lang="en-US" altLang="ru-RU" sz="2400" smtClean="0"/>
              <a:t>ISSN 0204-3572</a:t>
            </a:r>
            <a:endParaRPr lang="ru-RU" altLang="ru-RU" sz="2400" smtClean="0"/>
          </a:p>
          <a:p>
            <a:pPr eaLnBrk="1" hangingPunct="1">
              <a:lnSpc>
                <a:spcPct val="80000"/>
              </a:lnSpc>
            </a:pPr>
            <a:r>
              <a:rPr lang="uk-UA" altLang="ru-RU" sz="2400" smtClean="0"/>
              <a:t>У </a:t>
            </a:r>
            <a:r>
              <a:rPr lang="en-US" altLang="ru-RU" sz="2400" smtClean="0"/>
              <a:t>SCOPUS</a:t>
            </a:r>
            <a:r>
              <a:rPr lang="ru-RU" altLang="ru-RU" sz="2400" smtClean="0"/>
              <a:t> представлений як «</a:t>
            </a:r>
            <a:r>
              <a:rPr lang="en-US" altLang="ru-RU" sz="2400" smtClean="0"/>
              <a:t>Electronic Modeling” -1981,1982, 1984, 1992</a:t>
            </a:r>
            <a:r>
              <a:rPr lang="ru-RU" altLang="ru-RU" sz="2400" smtClean="0"/>
              <a:t>, але відсутні у списку назв періодики системи.</a:t>
            </a:r>
          </a:p>
          <a:p>
            <a:pPr eaLnBrk="1" hangingPunct="1">
              <a:lnSpc>
                <a:spcPct val="80000"/>
              </a:lnSpc>
            </a:pPr>
            <a:r>
              <a:rPr lang="uk-UA" altLang="ru-RU" sz="2400" smtClean="0"/>
              <a:t>У </a:t>
            </a:r>
            <a:r>
              <a:rPr lang="en-US" altLang="ru-RU" sz="2400" smtClean="0"/>
              <a:t>SCOPUS</a:t>
            </a:r>
            <a:r>
              <a:rPr lang="ru-RU" altLang="ru-RU" sz="2400" smtClean="0"/>
              <a:t> представлений як «</a:t>
            </a:r>
            <a:r>
              <a:rPr lang="en-US" altLang="ru-RU" sz="2400" smtClean="0"/>
              <a:t>Engineering Simulation” (ISSN 1063-1100</a:t>
            </a:r>
            <a:r>
              <a:rPr lang="ru-RU" altLang="ru-RU" sz="2400" smtClean="0"/>
              <a:t>, видавництво </a:t>
            </a:r>
            <a:r>
              <a:rPr lang="en-US" altLang="ru-RU" sz="2400" smtClean="0"/>
              <a:t>Gordon &amp; Breach(UK)) </a:t>
            </a:r>
            <a:r>
              <a:rPr lang="ru-RU" altLang="ru-RU" sz="2400" smtClean="0"/>
              <a:t>у роки 1993-2001</a:t>
            </a:r>
            <a:endParaRPr lang="en-US" altLang="ru-RU" sz="2400" smtClean="0"/>
          </a:p>
        </p:txBody>
      </p:sp>
      <p:pic>
        <p:nvPicPr>
          <p:cNvPr id="16388" name="Picture 8" descr="Электронное моделирова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21701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Дата 1"/>
          <p:cNvSpPr>
            <a:spLocks noGrp="1"/>
          </p:cNvSpPr>
          <p:nvPr>
            <p:ph type="dt" sz="half" idx="10"/>
          </p:nvPr>
        </p:nvSpPr>
        <p:spPr/>
        <p:txBody>
          <a:bodyPr/>
          <a:lstStyle/>
          <a:p>
            <a:fld id="{9A4F6254-6FEC-4BAA-8B8F-9020C27D0D19}" type="datetime1">
              <a:rPr lang="ru-RU" altLang="ru-RU" smtClean="0"/>
              <a:t>20.11.2013</a:t>
            </a:fld>
            <a:endParaRPr lang="en-US" altLang="ru-RU"/>
          </a:p>
        </p:txBody>
      </p:sp>
    </p:spTree>
    <p:extLst>
      <p:ext uri="{BB962C8B-B14F-4D97-AF65-F5344CB8AC3E}">
        <p14:creationId xmlns:p14="http://schemas.microsoft.com/office/powerpoint/2010/main" val="17876745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204864"/>
            <a:ext cx="5966666" cy="2423346"/>
          </a:xfrm>
        </p:spPr>
        <p:txBody>
          <a:bodyPr/>
          <a:lstStyle/>
          <a:p>
            <a:pPr marL="0" indent="0" algn="ctr">
              <a:buNone/>
            </a:pPr>
            <a:r>
              <a:rPr lang="uk-UA" sz="4000" dirty="0" smtClean="0"/>
              <a:t>Що робити редактору (видавцю) наукового журналу?</a:t>
            </a:r>
            <a:endParaRPr lang="ru-RU" sz="4000" dirty="0"/>
          </a:p>
        </p:txBody>
      </p:sp>
      <p:sp>
        <p:nvSpPr>
          <p:cNvPr id="3" name="Текст 2"/>
          <p:cNvSpPr>
            <a:spLocks noGrp="1"/>
          </p:cNvSpPr>
          <p:nvPr>
            <p:ph type="body" idx="1"/>
          </p:nvPr>
        </p:nvSpPr>
        <p:spPr/>
        <p:txBody>
          <a:bodyPr/>
          <a:lstStyle/>
          <a:p>
            <a:endParaRPr lang="ru-RU"/>
          </a:p>
        </p:txBody>
      </p:sp>
      <p:sp>
        <p:nvSpPr>
          <p:cNvPr id="4" name="Дата 3"/>
          <p:cNvSpPr>
            <a:spLocks noGrp="1"/>
          </p:cNvSpPr>
          <p:nvPr>
            <p:ph type="dt" sz="half" idx="10"/>
          </p:nvPr>
        </p:nvSpPr>
        <p:spPr/>
        <p:txBody>
          <a:bodyPr/>
          <a:lstStyle/>
          <a:p>
            <a:fld id="{C3E90EB0-4CBA-4532-B37F-F059C289C67C}" type="datetime1">
              <a:rPr lang="ru-RU" smtClean="0"/>
              <a:t>20.11.2013</a:t>
            </a:fld>
            <a:endParaRPr lang="ru-RU"/>
          </a:p>
        </p:txBody>
      </p:sp>
      <p:sp>
        <p:nvSpPr>
          <p:cNvPr id="5" name="Нижний колонтитул 4"/>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6" name="Номер слайда 5"/>
          <p:cNvSpPr>
            <a:spLocks noGrp="1"/>
          </p:cNvSpPr>
          <p:nvPr>
            <p:ph type="sldNum" sz="quarter" idx="12"/>
          </p:nvPr>
        </p:nvSpPr>
        <p:spPr/>
        <p:txBody>
          <a:bodyPr/>
          <a:lstStyle/>
          <a:p>
            <a:fld id="{6AC7783A-76CF-4E50-B0E8-9DDD0EFF5229}" type="slidenum">
              <a:rPr lang="ru-RU" smtClean="0"/>
              <a:t>86</a:t>
            </a:fld>
            <a:endParaRPr lang="ru-RU"/>
          </a:p>
        </p:txBody>
      </p:sp>
    </p:spTree>
    <p:extLst>
      <p:ext uri="{BB962C8B-B14F-4D97-AF65-F5344CB8AC3E}">
        <p14:creationId xmlns:p14="http://schemas.microsoft.com/office/powerpoint/2010/main" val="3539648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Номер слайда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FB28D8-8E75-49CD-A6CE-6328057447A0}" type="slidenum">
              <a:rPr lang="en-US"/>
              <a:pPr eaLnBrk="1" hangingPunct="1"/>
              <a:t>87</a:t>
            </a:fld>
            <a:endParaRPr lang="en-US"/>
          </a:p>
        </p:txBody>
      </p:sp>
      <p:sp>
        <p:nvSpPr>
          <p:cNvPr id="35844" name="Rectangle 2"/>
          <p:cNvSpPr>
            <a:spLocks noGrp="1" noChangeArrowheads="1"/>
          </p:cNvSpPr>
          <p:nvPr>
            <p:ph type="title"/>
          </p:nvPr>
        </p:nvSpPr>
        <p:spPr>
          <a:xfrm>
            <a:off x="755576" y="5157192"/>
            <a:ext cx="7992888" cy="782960"/>
          </a:xfrm>
        </p:spPr>
        <p:txBody>
          <a:bodyPr/>
          <a:lstStyle/>
          <a:p>
            <a:pPr marL="0" indent="0" eaLnBrk="1" hangingPunct="1">
              <a:buNone/>
            </a:pPr>
            <a:r>
              <a:rPr lang="uk-UA" sz="3200" dirty="0" smtClean="0"/>
              <a:t>Що робити для піднесення рейтингу журналу?</a:t>
            </a:r>
            <a:endParaRPr lang="en-US" sz="3200" dirty="0" smtClean="0"/>
          </a:p>
        </p:txBody>
      </p:sp>
      <p:sp>
        <p:nvSpPr>
          <p:cNvPr id="35845" name="Rectangle 3"/>
          <p:cNvSpPr>
            <a:spLocks noGrp="1" noChangeArrowheads="1"/>
          </p:cNvSpPr>
          <p:nvPr>
            <p:ph type="body" idx="4294967295"/>
          </p:nvPr>
        </p:nvSpPr>
        <p:spPr>
          <a:xfrm>
            <a:off x="467544" y="260648"/>
            <a:ext cx="8229600" cy="4525963"/>
          </a:xfrm>
          <a:prstGeom prst="rect">
            <a:avLst/>
          </a:prstGeom>
        </p:spPr>
        <p:txBody>
          <a:bodyPr>
            <a:normAutofit fontScale="92500" lnSpcReduction="10000"/>
          </a:bodyPr>
          <a:lstStyle/>
          <a:p>
            <a:pPr eaLnBrk="1" hangingPunct="1">
              <a:lnSpc>
                <a:spcPct val="80000"/>
              </a:lnSpc>
            </a:pPr>
            <a:r>
              <a:rPr lang="ru-RU" sz="2000" dirty="0" err="1" smtClean="0"/>
              <a:t>Сприяти</a:t>
            </a:r>
            <a:r>
              <a:rPr lang="ru-RU" sz="2000" dirty="0" smtClean="0"/>
              <a:t> </a:t>
            </a:r>
            <a:r>
              <a:rPr lang="uk-UA" sz="2000" dirty="0" smtClean="0"/>
              <a:t>покращенню якості статей (рівень кваліфікації авторів, незалежне рецензування, …)</a:t>
            </a:r>
            <a:endParaRPr lang="en-US" sz="2000" dirty="0" smtClean="0"/>
          </a:p>
          <a:p>
            <a:pPr eaLnBrk="1" hangingPunct="1">
              <a:lnSpc>
                <a:spcPct val="80000"/>
              </a:lnSpc>
            </a:pPr>
            <a:r>
              <a:rPr lang="ru-RU" sz="2000" dirty="0" err="1" smtClean="0"/>
              <a:t>Досягнення</a:t>
            </a:r>
            <a:r>
              <a:rPr lang="ru-RU" sz="2000" dirty="0" smtClean="0"/>
              <a:t> </a:t>
            </a:r>
            <a:r>
              <a:rPr lang="ru-RU" sz="2000" dirty="0" err="1" smtClean="0"/>
              <a:t>чіткої</a:t>
            </a:r>
            <a:r>
              <a:rPr lang="ru-RU" sz="2000" dirty="0" smtClean="0"/>
              <a:t> </a:t>
            </a:r>
            <a:r>
              <a:rPr lang="ru-RU" sz="2000" dirty="0" err="1" smtClean="0"/>
              <a:t>індентифікації</a:t>
            </a:r>
            <a:r>
              <a:rPr lang="ru-RU" sz="2000" dirty="0" smtClean="0"/>
              <a:t> </a:t>
            </a:r>
          </a:p>
          <a:p>
            <a:pPr lvl="1" eaLnBrk="1" hangingPunct="1">
              <a:lnSpc>
                <a:spcPct val="80000"/>
              </a:lnSpc>
            </a:pPr>
            <a:r>
              <a:rPr lang="uk-UA" sz="1800" dirty="0" smtClean="0"/>
              <a:t>Зареєструвати і правильно використовувати </a:t>
            </a:r>
            <a:r>
              <a:rPr lang="en-US" sz="1800" dirty="0" smtClean="0"/>
              <a:t>ISSN</a:t>
            </a:r>
            <a:endParaRPr lang="uk-UA" sz="1800" dirty="0" smtClean="0"/>
          </a:p>
          <a:p>
            <a:pPr lvl="1" eaLnBrk="1" hangingPunct="1">
              <a:lnSpc>
                <a:spcPct val="80000"/>
              </a:lnSpc>
            </a:pPr>
            <a:r>
              <a:rPr lang="uk-UA" sz="1800" dirty="0" smtClean="0"/>
              <a:t>Навести порядок з назвами видань (особливо англійський аналог назви)</a:t>
            </a:r>
            <a:endParaRPr lang="en-US" sz="1800" dirty="0" smtClean="0"/>
          </a:p>
          <a:p>
            <a:pPr eaLnBrk="1" hangingPunct="1">
              <a:lnSpc>
                <a:spcPct val="80000"/>
              </a:lnSpc>
            </a:pPr>
            <a:r>
              <a:rPr lang="uk-UA" sz="2000" dirty="0" smtClean="0"/>
              <a:t>Увага факторам успішного рейтингу</a:t>
            </a:r>
          </a:p>
          <a:p>
            <a:pPr lvl="1" eaLnBrk="1" hangingPunct="1">
              <a:lnSpc>
                <a:spcPct val="80000"/>
              </a:lnSpc>
            </a:pPr>
            <a:r>
              <a:rPr lang="uk-UA" sz="1600" dirty="0" smtClean="0"/>
              <a:t>Якість статей</a:t>
            </a:r>
          </a:p>
          <a:p>
            <a:pPr lvl="1" eaLnBrk="1" hangingPunct="1">
              <a:lnSpc>
                <a:spcPct val="80000"/>
              </a:lnSpc>
            </a:pPr>
            <a:r>
              <a:rPr lang="uk-UA" sz="1600" dirty="0" smtClean="0"/>
              <a:t>Якість бібліографічного матеріалу</a:t>
            </a:r>
            <a:endParaRPr lang="en-US" sz="1600" dirty="0" smtClean="0"/>
          </a:p>
          <a:p>
            <a:pPr eaLnBrk="1" hangingPunct="1">
              <a:lnSpc>
                <a:spcPct val="80000"/>
              </a:lnSpc>
            </a:pPr>
            <a:r>
              <a:rPr lang="ru-RU" sz="2000" dirty="0" err="1" smtClean="0"/>
              <a:t>Просування</a:t>
            </a:r>
            <a:r>
              <a:rPr lang="ru-RU" sz="2000" dirty="0" smtClean="0"/>
              <a:t> журналу </a:t>
            </a:r>
          </a:p>
          <a:p>
            <a:pPr lvl="1" eaLnBrk="1" hangingPunct="1">
              <a:lnSpc>
                <a:spcPct val="80000"/>
              </a:lnSpc>
            </a:pPr>
            <a:r>
              <a:rPr lang="uk-UA" sz="1800" dirty="0" smtClean="0"/>
              <a:t>Традиційні (передплата, розсилка, …)</a:t>
            </a:r>
          </a:p>
          <a:p>
            <a:pPr lvl="1" eaLnBrk="1" hangingPunct="1">
              <a:lnSpc>
                <a:spcPct val="80000"/>
              </a:lnSpc>
            </a:pPr>
            <a:r>
              <a:rPr lang="ru-RU" sz="1800" dirty="0" smtClean="0"/>
              <a:t>Через списки журнал</a:t>
            </a:r>
            <a:r>
              <a:rPr lang="uk-UA" sz="1800" dirty="0" err="1" smtClean="0"/>
              <a:t>ів</a:t>
            </a:r>
            <a:r>
              <a:rPr lang="uk-UA" sz="1800" dirty="0" smtClean="0"/>
              <a:t> відкритого доступу</a:t>
            </a:r>
          </a:p>
          <a:p>
            <a:pPr lvl="1" eaLnBrk="1" hangingPunct="1">
              <a:lnSpc>
                <a:spcPct val="80000"/>
              </a:lnSpc>
            </a:pPr>
            <a:r>
              <a:rPr lang="uk-UA" sz="1800" dirty="0" smtClean="0"/>
              <a:t>Через індексування по системі </a:t>
            </a:r>
            <a:r>
              <a:rPr lang="uk-UA" sz="1800" dirty="0" err="1" smtClean="0"/>
              <a:t>репозитаріїв</a:t>
            </a:r>
            <a:endParaRPr lang="uk-UA" sz="1800" dirty="0" smtClean="0"/>
          </a:p>
          <a:p>
            <a:pPr lvl="1" eaLnBrk="1" hangingPunct="1">
              <a:lnSpc>
                <a:spcPct val="80000"/>
              </a:lnSpc>
            </a:pPr>
            <a:r>
              <a:rPr lang="uk-UA" sz="1800" dirty="0" smtClean="0"/>
              <a:t>Через предметно-орієнтовані реферативно-бібліографічні БД (такі як </a:t>
            </a:r>
            <a:r>
              <a:rPr lang="en-US" sz="1800" dirty="0" smtClean="0"/>
              <a:t>INSPEC, CAS, </a:t>
            </a:r>
            <a:r>
              <a:rPr lang="en-US" sz="1800" dirty="0" err="1" smtClean="0"/>
              <a:t>Compendex</a:t>
            </a:r>
            <a:r>
              <a:rPr lang="en-US" sz="1800" dirty="0" smtClean="0"/>
              <a:t>,…)</a:t>
            </a:r>
            <a:endParaRPr lang="uk-UA" sz="1800" dirty="0" smtClean="0"/>
          </a:p>
          <a:p>
            <a:pPr lvl="1" eaLnBrk="1" hangingPunct="1">
              <a:lnSpc>
                <a:spcPct val="80000"/>
              </a:lnSpc>
            </a:pPr>
            <a:r>
              <a:rPr lang="uk-UA" sz="1800" dirty="0" smtClean="0"/>
              <a:t>Встановлення партнерства із </a:t>
            </a:r>
            <a:r>
              <a:rPr lang="en-US" sz="1800" dirty="0" smtClean="0"/>
              <a:t>SCOPUS</a:t>
            </a:r>
          </a:p>
          <a:p>
            <a:pPr lvl="1" eaLnBrk="1" hangingPunct="1">
              <a:lnSpc>
                <a:spcPct val="80000"/>
              </a:lnSpc>
            </a:pPr>
            <a:r>
              <a:rPr lang="ru-RU" sz="1800" dirty="0" smtClean="0"/>
              <a:t>Перспектива входу у рейтинг</a:t>
            </a:r>
            <a:r>
              <a:rPr lang="uk-UA" sz="1800" dirty="0" smtClean="0"/>
              <a:t>і </a:t>
            </a:r>
            <a:r>
              <a:rPr lang="en-US" sz="1800" dirty="0" smtClean="0"/>
              <a:t>Thomson Scientific – Web of Knowledge</a:t>
            </a:r>
          </a:p>
        </p:txBody>
      </p:sp>
      <p:sp>
        <p:nvSpPr>
          <p:cNvPr id="2" name="Дата 1"/>
          <p:cNvSpPr>
            <a:spLocks noGrp="1"/>
          </p:cNvSpPr>
          <p:nvPr>
            <p:ph type="dt" sz="half" idx="10"/>
          </p:nvPr>
        </p:nvSpPr>
        <p:spPr/>
        <p:txBody>
          <a:bodyPr/>
          <a:lstStyle/>
          <a:p>
            <a:fld id="{978322B7-D789-4133-8E07-0F58BB36A9D7}"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Tree>
    <p:extLst>
      <p:ext uri="{BB962C8B-B14F-4D97-AF65-F5344CB8AC3E}">
        <p14:creationId xmlns:p14="http://schemas.microsoft.com/office/powerpoint/2010/main" val="41916780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6" name="Номер слайда 5"/>
          <p:cNvSpPr>
            <a:spLocks noGrp="1"/>
          </p:cNvSpPr>
          <p:nvPr>
            <p:ph type="sldNum" sz="quarter" idx="12"/>
          </p:nvPr>
        </p:nvSpPr>
        <p:spPr/>
        <p:txBody>
          <a:bodyPr/>
          <a:lstStyle/>
          <a:p>
            <a:fld id="{9549B439-05FD-40A3-AEBE-4F6826D475BC}" type="slidenum">
              <a:rPr lang="en-US" altLang="ru-RU"/>
              <a:pPr/>
              <a:t>88</a:t>
            </a:fld>
            <a:endParaRPr lang="en-US" altLang="ru-RU"/>
          </a:p>
        </p:txBody>
      </p:sp>
      <p:sp>
        <p:nvSpPr>
          <p:cNvPr id="83970" name="Rectangle 2"/>
          <p:cNvSpPr>
            <a:spLocks noGrp="1" noChangeArrowheads="1"/>
          </p:cNvSpPr>
          <p:nvPr>
            <p:ph type="title"/>
          </p:nvPr>
        </p:nvSpPr>
        <p:spPr>
          <a:xfrm>
            <a:off x="1907704" y="4797152"/>
            <a:ext cx="6398096" cy="718016"/>
          </a:xfrm>
        </p:spPr>
        <p:txBody>
          <a:bodyPr/>
          <a:lstStyle/>
          <a:p>
            <a:r>
              <a:rPr lang="en-US" altLang="ru-RU" sz="3200" dirty="0"/>
              <a:t>SCOPUS: </a:t>
            </a:r>
            <a:r>
              <a:rPr lang="ru-RU" altLang="ru-RU" sz="3200" dirty="0" err="1"/>
              <a:t>ДонНУ</a:t>
            </a:r>
            <a:r>
              <a:rPr lang="en-US" altLang="ru-RU" sz="3200" dirty="0"/>
              <a:t> (1995-2010)</a:t>
            </a:r>
          </a:p>
        </p:txBody>
      </p:sp>
      <p:graphicFrame>
        <p:nvGraphicFramePr>
          <p:cNvPr id="83972" name="Object 4"/>
          <p:cNvGraphicFramePr>
            <a:graphicFrameLocks noGrp="1" noChangeAspect="1"/>
          </p:cNvGraphicFramePr>
          <p:nvPr>
            <p:ph idx="4294967295"/>
            <p:extLst>
              <p:ext uri="{D42A27DB-BD31-4B8C-83A1-F6EECF244321}">
                <p14:modId xmlns:p14="http://schemas.microsoft.com/office/powerpoint/2010/main" val="4057461709"/>
              </p:ext>
            </p:extLst>
          </p:nvPr>
        </p:nvGraphicFramePr>
        <p:xfrm>
          <a:off x="395536" y="188640"/>
          <a:ext cx="8215313" cy="4525963"/>
        </p:xfrm>
        <a:graphic>
          <a:graphicData uri="http://schemas.openxmlformats.org/presentationml/2006/ole">
            <mc:AlternateContent xmlns:mc="http://schemas.openxmlformats.org/markup-compatibility/2006">
              <mc:Choice xmlns:v="urn:schemas-microsoft-com:vml" Requires="v">
                <p:oleObj spid="_x0000_s37896" name="Діаграма" r:id="rId3" imgW="8229687" imgH="4533804" progId="MSGraph.Chart.8">
                  <p:embed followColorScheme="full"/>
                </p:oleObj>
              </mc:Choice>
              <mc:Fallback>
                <p:oleObj name="Діаграма" r:id="rId3" imgW="8229687" imgH="4533804" progId="MSGraph.Chart.8">
                  <p:embed followColorScheme="full"/>
                  <p:pic>
                    <p:nvPicPr>
                      <p:cNvPr id="0" name=""/>
                      <p:cNvPicPr>
                        <a:picLocks noChangeAspect="1" noChangeArrowheads="1"/>
                      </p:cNvPicPr>
                      <p:nvPr/>
                    </p:nvPicPr>
                    <p:blipFill>
                      <a:blip r:embed="rId4"/>
                      <a:srcRect/>
                      <a:stretch>
                        <a:fillRect/>
                      </a:stretch>
                    </p:blipFill>
                    <p:spPr bwMode="auto">
                      <a:xfrm>
                        <a:off x="395536" y="188640"/>
                        <a:ext cx="8215313" cy="4525963"/>
                      </a:xfrm>
                      <a:prstGeom prst="rect">
                        <a:avLst/>
                      </a:prstGeom>
                    </p:spPr>
                  </p:pic>
                </p:oleObj>
              </mc:Fallback>
            </mc:AlternateContent>
          </a:graphicData>
        </a:graphic>
      </p:graphicFrame>
      <p:sp>
        <p:nvSpPr>
          <p:cNvPr id="2" name="Дата 1"/>
          <p:cNvSpPr>
            <a:spLocks noGrp="1"/>
          </p:cNvSpPr>
          <p:nvPr>
            <p:ph type="dt" sz="half" idx="10"/>
          </p:nvPr>
        </p:nvSpPr>
        <p:spPr/>
        <p:txBody>
          <a:bodyPr/>
          <a:lstStyle/>
          <a:p>
            <a:fld id="{83372A0F-C44A-4D22-91D6-BE0EE6E02590}" type="datetime1">
              <a:rPr lang="ru-RU" smtClean="0"/>
              <a:t>20.11.2013</a:t>
            </a:fld>
            <a:endParaRPr lang="ru-RU"/>
          </a:p>
        </p:txBody>
      </p:sp>
    </p:spTree>
    <p:extLst>
      <p:ext uri="{BB962C8B-B14F-4D97-AF65-F5344CB8AC3E}">
        <p14:creationId xmlns:p14="http://schemas.microsoft.com/office/powerpoint/2010/main" val="30159458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Нижний колонтитул 4"/>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32" name="Номер слайда 5"/>
          <p:cNvSpPr>
            <a:spLocks noGrp="1"/>
          </p:cNvSpPr>
          <p:nvPr>
            <p:ph type="sldNum" sz="quarter" idx="12"/>
          </p:nvPr>
        </p:nvSpPr>
        <p:spPr/>
        <p:txBody>
          <a:bodyPr/>
          <a:lstStyle/>
          <a:p>
            <a:fld id="{801F28E5-A39A-46F1-90E8-1C82BAB222FE}" type="slidenum">
              <a:rPr lang="en-US" altLang="ru-RU"/>
              <a:pPr/>
              <a:t>89</a:t>
            </a:fld>
            <a:endParaRPr lang="en-US" altLang="ru-RU"/>
          </a:p>
        </p:txBody>
      </p:sp>
      <p:sp>
        <p:nvSpPr>
          <p:cNvPr id="86018" name="Rectangle 2"/>
          <p:cNvSpPr>
            <a:spLocks noGrp="1" noChangeArrowheads="1"/>
          </p:cNvSpPr>
          <p:nvPr>
            <p:ph type="title"/>
          </p:nvPr>
        </p:nvSpPr>
        <p:spPr/>
        <p:txBody>
          <a:bodyPr/>
          <a:lstStyle/>
          <a:p>
            <a:r>
              <a:rPr lang="en-US" altLang="ru-RU" sz="3200" dirty="0"/>
              <a:t>SCOPUS: </a:t>
            </a:r>
            <a:r>
              <a:rPr lang="ru-RU" altLang="ru-RU" sz="3200" dirty="0" err="1"/>
              <a:t>ДонНУ</a:t>
            </a:r>
            <a:r>
              <a:rPr lang="en-US" altLang="ru-RU" sz="3200" dirty="0"/>
              <a:t> (1995-2010)</a:t>
            </a:r>
          </a:p>
        </p:txBody>
      </p:sp>
      <p:graphicFrame>
        <p:nvGraphicFramePr>
          <p:cNvPr id="86047" name="Group 31"/>
          <p:cNvGraphicFramePr>
            <a:graphicFrameLocks noGrp="1"/>
          </p:cNvGraphicFramePr>
          <p:nvPr>
            <p:ph idx="4294967295"/>
            <p:extLst>
              <p:ext uri="{D42A27DB-BD31-4B8C-83A1-F6EECF244321}">
                <p14:modId xmlns:p14="http://schemas.microsoft.com/office/powerpoint/2010/main" val="2184511268"/>
              </p:ext>
            </p:extLst>
          </p:nvPr>
        </p:nvGraphicFramePr>
        <p:xfrm>
          <a:off x="1331640" y="908720"/>
          <a:ext cx="7365504" cy="3104868"/>
        </p:xfrm>
        <a:graphic>
          <a:graphicData uri="http://schemas.openxmlformats.org/drawingml/2006/table">
            <a:tbl>
              <a:tblPr/>
              <a:tblGrid>
                <a:gridCol w="1841376"/>
                <a:gridCol w="1841376"/>
                <a:gridCol w="1841376"/>
                <a:gridCol w="1841376"/>
              </a:tblGrid>
              <a:tr h="72033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smtClean="0">
                          <a:ln>
                            <a:noFill/>
                          </a:ln>
                          <a:solidFill>
                            <a:schemeClr val="tx1"/>
                          </a:solidFill>
                          <a:effectLst/>
                          <a:latin typeface="Arial" pitchFamily="34" charset="0"/>
                        </a:rPr>
                        <a:t>Публ</a:t>
                      </a:r>
                      <a:r>
                        <a:rPr kumimoji="0" lang="uk-UA" altLang="ru-RU" sz="2800" b="0" i="0" u="none" strike="noStrike" cap="none" normalizeH="0" baseline="0" smtClean="0">
                          <a:ln>
                            <a:noFill/>
                          </a:ln>
                          <a:solidFill>
                            <a:schemeClr val="tx1"/>
                          </a:solidFill>
                          <a:effectLst/>
                          <a:latin typeface="Arial" pitchFamily="34" charset="0"/>
                        </a:rPr>
                        <a:t>ікації</a:t>
                      </a:r>
                      <a:endParaRPr kumimoji="0" lang="en-US" alt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ru-RU" sz="2800" b="0" i="0" u="none" strike="noStrike" cap="none" normalizeH="0" baseline="0" smtClean="0">
                          <a:ln>
                            <a:noFill/>
                          </a:ln>
                          <a:solidFill>
                            <a:schemeClr val="tx1"/>
                          </a:solidFill>
                          <a:effectLst/>
                          <a:latin typeface="Arial" pitchFamily="34" charset="0"/>
                        </a:rPr>
                        <a:t>Цитати</a:t>
                      </a:r>
                      <a:endParaRPr kumimoji="0" lang="en-US" alt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altLang="ru-RU" sz="2800" b="0" i="0" u="none" strike="noStrike" cap="none" normalizeH="0" baseline="0" smtClean="0">
                          <a:ln>
                            <a:noFill/>
                          </a:ln>
                          <a:solidFill>
                            <a:schemeClr val="tx1"/>
                          </a:solidFill>
                          <a:effectLst/>
                          <a:latin typeface="Arial" pitchFamily="34" charset="0"/>
                        </a:rPr>
                        <a:t>А/В</a:t>
                      </a:r>
                      <a:endParaRPr kumimoji="0" lang="en-US" alt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33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pitchFamily="34" charset="0"/>
                        </a:rPr>
                        <a:t>Springer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dirty="0" smtClean="0">
                          <a:ln>
                            <a:noFill/>
                          </a:ln>
                          <a:solidFill>
                            <a:schemeClr val="tx1"/>
                          </a:solidFill>
                          <a:effectLst/>
                          <a:latin typeface="Arial" pitchFamily="34"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pitchFamily="34" charset="0"/>
                        </a:rPr>
                        <a:t>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pitchFamily="34" charset="0"/>
                        </a:rPr>
                        <a:t>1.317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32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pitchFamily="34" charset="0"/>
                        </a:rPr>
                        <a:t>Elsevier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pitchFamily="34"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pitchFamily="34" charset="0"/>
                        </a:rPr>
                        <a:t>307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pitchFamily="34" charset="0"/>
                        </a:rPr>
                        <a:t>4.582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33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pitchFamily="34" charset="0"/>
                        </a:rPr>
                        <a:t>Institute of Physics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pitchFamily="34" charset="0"/>
                        </a:rPr>
                        <a:t>132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dirty="0" smtClean="0">
                          <a:ln>
                            <a:noFill/>
                          </a:ln>
                          <a:solidFill>
                            <a:schemeClr val="tx1"/>
                          </a:solidFill>
                          <a:effectLst/>
                          <a:latin typeface="Arial" pitchFamily="34" charset="0"/>
                        </a:rPr>
                        <a:t>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Дата 1"/>
          <p:cNvSpPr>
            <a:spLocks noGrp="1"/>
          </p:cNvSpPr>
          <p:nvPr>
            <p:ph type="dt" sz="half" idx="10"/>
          </p:nvPr>
        </p:nvSpPr>
        <p:spPr/>
        <p:txBody>
          <a:bodyPr/>
          <a:lstStyle/>
          <a:p>
            <a:fld id="{3A44453D-BAC7-4EE2-9F6A-5BA2FC2AB073}" type="datetime1">
              <a:rPr lang="ru-RU" smtClean="0"/>
              <a:t>20.11.2013</a:t>
            </a:fld>
            <a:endParaRPr lang="ru-RU"/>
          </a:p>
        </p:txBody>
      </p:sp>
    </p:spTree>
    <p:extLst>
      <p:ext uri="{BB962C8B-B14F-4D97-AF65-F5344CB8AC3E}">
        <p14:creationId xmlns:p14="http://schemas.microsoft.com/office/powerpoint/2010/main" val="344008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ижний колонтитул 4"/>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23" name="Номер слайда 5"/>
          <p:cNvSpPr>
            <a:spLocks noGrp="1"/>
          </p:cNvSpPr>
          <p:nvPr>
            <p:ph type="sldNum" sz="quarter" idx="12"/>
          </p:nvPr>
        </p:nvSpPr>
        <p:spPr/>
        <p:txBody>
          <a:bodyPr/>
          <a:lstStyle/>
          <a:p>
            <a:fld id="{E1884848-2F25-436C-A360-9BDA0FBC9601}" type="slidenum">
              <a:rPr lang="en-US" altLang="ru-RU"/>
              <a:pPr/>
              <a:t>9</a:t>
            </a:fld>
            <a:endParaRPr lang="en-US" altLang="ru-RU"/>
          </a:p>
        </p:txBody>
      </p:sp>
      <p:graphicFrame>
        <p:nvGraphicFramePr>
          <p:cNvPr id="2" name="Схема 1"/>
          <p:cNvGraphicFramePr/>
          <p:nvPr/>
        </p:nvGraphicFramePr>
        <p:xfrm>
          <a:off x="381000" y="1538288"/>
          <a:ext cx="8382000" cy="493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4224" name="Oval 16"/>
          <p:cNvSpPr>
            <a:spLocks noChangeArrowheads="1"/>
          </p:cNvSpPr>
          <p:nvPr/>
        </p:nvSpPr>
        <p:spPr bwMode="auto">
          <a:xfrm>
            <a:off x="6781800" y="1295400"/>
            <a:ext cx="1066800" cy="990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a:t>Springer</a:t>
            </a:r>
          </a:p>
        </p:txBody>
      </p:sp>
      <p:sp>
        <p:nvSpPr>
          <p:cNvPr id="94225" name="Oval 17"/>
          <p:cNvSpPr>
            <a:spLocks noChangeArrowheads="1"/>
          </p:cNvSpPr>
          <p:nvPr/>
        </p:nvSpPr>
        <p:spPr bwMode="auto">
          <a:xfrm>
            <a:off x="7543800" y="2286000"/>
            <a:ext cx="1066800" cy="990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94226" name="Oval 18"/>
          <p:cNvSpPr>
            <a:spLocks noChangeArrowheads="1"/>
          </p:cNvSpPr>
          <p:nvPr/>
        </p:nvSpPr>
        <p:spPr bwMode="auto">
          <a:xfrm>
            <a:off x="7848600" y="3429000"/>
            <a:ext cx="1066800" cy="990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a:t>ACS</a:t>
            </a:r>
          </a:p>
        </p:txBody>
      </p:sp>
      <p:sp>
        <p:nvSpPr>
          <p:cNvPr id="94227" name="Oval 19"/>
          <p:cNvSpPr>
            <a:spLocks noChangeArrowheads="1"/>
          </p:cNvSpPr>
          <p:nvPr/>
        </p:nvSpPr>
        <p:spPr bwMode="auto">
          <a:xfrm>
            <a:off x="7620000" y="4572000"/>
            <a:ext cx="1066800" cy="990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a:solidFill>
                  <a:srgbClr val="FF3300"/>
                </a:solidFill>
              </a:rPr>
              <a:t>Free</a:t>
            </a:r>
          </a:p>
        </p:txBody>
      </p:sp>
      <p:sp>
        <p:nvSpPr>
          <p:cNvPr id="94228" name="Oval 20"/>
          <p:cNvSpPr>
            <a:spLocks noChangeArrowheads="1"/>
          </p:cNvSpPr>
          <p:nvPr/>
        </p:nvSpPr>
        <p:spPr bwMode="auto">
          <a:xfrm>
            <a:off x="6858000" y="5486400"/>
            <a:ext cx="1066800" cy="990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4229" name="Line 21"/>
          <p:cNvSpPr>
            <a:spLocks noChangeShapeType="1"/>
          </p:cNvSpPr>
          <p:nvPr/>
        </p:nvSpPr>
        <p:spPr bwMode="auto">
          <a:xfrm flipH="1" flipV="1">
            <a:off x="4953000" y="2667000"/>
            <a:ext cx="533400" cy="19812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4230" name="Line 22"/>
          <p:cNvSpPr>
            <a:spLocks noChangeShapeType="1"/>
          </p:cNvSpPr>
          <p:nvPr/>
        </p:nvSpPr>
        <p:spPr bwMode="auto">
          <a:xfrm flipH="1" flipV="1">
            <a:off x="5105400" y="2286000"/>
            <a:ext cx="685800" cy="6858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4231" name="Line 23"/>
          <p:cNvSpPr>
            <a:spLocks noChangeShapeType="1"/>
          </p:cNvSpPr>
          <p:nvPr/>
        </p:nvSpPr>
        <p:spPr bwMode="auto">
          <a:xfrm flipV="1">
            <a:off x="6400800" y="2133600"/>
            <a:ext cx="609600" cy="762000"/>
          </a:xfrm>
          <a:prstGeom prst="line">
            <a:avLst/>
          </a:prstGeom>
          <a:noFill/>
          <a:ln w="571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4232" name="Line 24"/>
          <p:cNvSpPr>
            <a:spLocks noChangeShapeType="1"/>
          </p:cNvSpPr>
          <p:nvPr/>
        </p:nvSpPr>
        <p:spPr bwMode="auto">
          <a:xfrm>
            <a:off x="6553200" y="3581400"/>
            <a:ext cx="1219200" cy="1219200"/>
          </a:xfrm>
          <a:prstGeom prst="line">
            <a:avLst/>
          </a:prstGeom>
          <a:noFill/>
          <a:ln w="571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4233" name="Line 25"/>
          <p:cNvSpPr>
            <a:spLocks noChangeShapeType="1"/>
          </p:cNvSpPr>
          <p:nvPr/>
        </p:nvSpPr>
        <p:spPr bwMode="auto">
          <a:xfrm>
            <a:off x="6019800" y="5029200"/>
            <a:ext cx="1066800" cy="533400"/>
          </a:xfrm>
          <a:prstGeom prst="line">
            <a:avLst/>
          </a:prstGeom>
          <a:noFill/>
          <a:ln w="571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4234" name="Line 26"/>
          <p:cNvSpPr>
            <a:spLocks noChangeShapeType="1"/>
          </p:cNvSpPr>
          <p:nvPr/>
        </p:nvSpPr>
        <p:spPr bwMode="auto">
          <a:xfrm flipV="1">
            <a:off x="5943600" y="3124200"/>
            <a:ext cx="1676400" cy="1676400"/>
          </a:xfrm>
          <a:prstGeom prst="line">
            <a:avLst/>
          </a:prstGeom>
          <a:noFill/>
          <a:ln w="5715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4235" name="Rectangle 27"/>
          <p:cNvSpPr>
            <a:spLocks noChangeArrowheads="1"/>
          </p:cNvSpPr>
          <p:nvPr/>
        </p:nvSpPr>
        <p:spPr bwMode="auto">
          <a:xfrm>
            <a:off x="457200" y="4495800"/>
            <a:ext cx="1981200" cy="14478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a:t>EbscoHost</a:t>
            </a:r>
          </a:p>
        </p:txBody>
      </p:sp>
      <p:sp>
        <p:nvSpPr>
          <p:cNvPr id="94236" name="Line 28"/>
          <p:cNvSpPr>
            <a:spLocks noChangeShapeType="1"/>
          </p:cNvSpPr>
          <p:nvPr/>
        </p:nvSpPr>
        <p:spPr bwMode="auto">
          <a:xfrm flipV="1">
            <a:off x="2438400" y="2743200"/>
            <a:ext cx="1828800" cy="25146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4237" name="Oval 29"/>
          <p:cNvSpPr>
            <a:spLocks noChangeArrowheads="1"/>
          </p:cNvSpPr>
          <p:nvPr/>
        </p:nvSpPr>
        <p:spPr bwMode="auto">
          <a:xfrm>
            <a:off x="762000" y="1905000"/>
            <a:ext cx="838200" cy="8382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ru-RU"/>
              <a:t>Medline</a:t>
            </a:r>
          </a:p>
        </p:txBody>
      </p:sp>
      <p:sp>
        <p:nvSpPr>
          <p:cNvPr id="94238" name="Line 30"/>
          <p:cNvSpPr>
            <a:spLocks noChangeShapeType="1"/>
          </p:cNvSpPr>
          <p:nvPr/>
        </p:nvSpPr>
        <p:spPr bwMode="auto">
          <a:xfrm>
            <a:off x="1600200" y="2362200"/>
            <a:ext cx="4038600" cy="838200"/>
          </a:xfrm>
          <a:prstGeom prst="line">
            <a:avLst/>
          </a:prstGeom>
          <a:noFill/>
          <a:ln w="9525">
            <a:solidFill>
              <a:srgbClr val="00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4242" name="Text Box 34"/>
          <p:cNvSpPr txBox="1">
            <a:spLocks noChangeArrowheads="1"/>
          </p:cNvSpPr>
          <p:nvPr/>
        </p:nvSpPr>
        <p:spPr bwMode="auto">
          <a:xfrm>
            <a:off x="7832725" y="2551113"/>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a:t>IOP</a:t>
            </a:r>
          </a:p>
        </p:txBody>
      </p:sp>
      <p:sp>
        <p:nvSpPr>
          <p:cNvPr id="94244" name="Line 36"/>
          <p:cNvSpPr>
            <a:spLocks noChangeShapeType="1"/>
          </p:cNvSpPr>
          <p:nvPr/>
        </p:nvSpPr>
        <p:spPr bwMode="auto">
          <a:xfrm flipV="1">
            <a:off x="2438400" y="1905000"/>
            <a:ext cx="4343400" cy="33528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 name="Дата 2"/>
          <p:cNvSpPr>
            <a:spLocks noGrp="1"/>
          </p:cNvSpPr>
          <p:nvPr>
            <p:ph type="dt" sz="half" idx="10"/>
          </p:nvPr>
        </p:nvSpPr>
        <p:spPr/>
        <p:txBody>
          <a:bodyPr/>
          <a:lstStyle/>
          <a:p>
            <a:fld id="{AA9257BE-74A6-4E21-B13D-5C414D8BE15A}" type="datetime1">
              <a:rPr lang="ru-RU" smtClean="0"/>
              <a:t>20.11.2013</a:t>
            </a:fld>
            <a:endParaRPr lang="ru-RU"/>
          </a:p>
        </p:txBody>
      </p:sp>
    </p:spTree>
    <p:extLst>
      <p:ext uri="{BB962C8B-B14F-4D97-AF65-F5344CB8AC3E}">
        <p14:creationId xmlns:p14="http://schemas.microsoft.com/office/powerpoint/2010/main" val="36430628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ltLang="ru-RU" smtClean="0"/>
              <a:t>(c) </a:t>
            </a:r>
            <a:r>
              <a:rPr lang="ru-RU" altLang="ru-RU" smtClean="0"/>
              <a:t>Асоціація "Інформатіо-Консорціум", 2013</a:t>
            </a:r>
            <a:endParaRPr lang="en-US" altLang="ru-RU"/>
          </a:p>
        </p:txBody>
      </p:sp>
      <p:sp>
        <p:nvSpPr>
          <p:cNvPr id="6" name="Номер слайда 5"/>
          <p:cNvSpPr>
            <a:spLocks noGrp="1"/>
          </p:cNvSpPr>
          <p:nvPr>
            <p:ph type="sldNum" sz="quarter" idx="12"/>
          </p:nvPr>
        </p:nvSpPr>
        <p:spPr/>
        <p:txBody>
          <a:bodyPr/>
          <a:lstStyle/>
          <a:p>
            <a:fld id="{52CB0AD8-9965-4315-AC8A-FB5DAB703F8F}" type="slidenum">
              <a:rPr lang="en-US" altLang="ru-RU"/>
              <a:pPr/>
              <a:t>90</a:t>
            </a:fld>
            <a:endParaRPr lang="en-US" altLang="ru-RU"/>
          </a:p>
        </p:txBody>
      </p:sp>
      <p:sp>
        <p:nvSpPr>
          <p:cNvPr id="88066" name="Rectangle 2"/>
          <p:cNvSpPr>
            <a:spLocks noGrp="1" noChangeArrowheads="1"/>
          </p:cNvSpPr>
          <p:nvPr>
            <p:ph type="title"/>
          </p:nvPr>
        </p:nvSpPr>
        <p:spPr/>
        <p:txBody>
          <a:bodyPr/>
          <a:lstStyle/>
          <a:p>
            <a:r>
              <a:rPr lang="en-US" altLang="ru-RU"/>
              <a:t>SCOPUS: </a:t>
            </a:r>
            <a:r>
              <a:rPr lang="ru-RU" altLang="ru-RU"/>
              <a:t>ДонНУ</a:t>
            </a:r>
            <a:endParaRPr lang="en-US" altLang="ru-RU"/>
          </a:p>
        </p:txBody>
      </p:sp>
      <p:sp>
        <p:nvSpPr>
          <p:cNvPr id="88067" name="Rectangle 3"/>
          <p:cNvSpPr>
            <a:spLocks noGrp="1" noChangeArrowheads="1"/>
          </p:cNvSpPr>
          <p:nvPr>
            <p:ph type="body" idx="4294967295"/>
          </p:nvPr>
        </p:nvSpPr>
        <p:spPr>
          <a:xfrm>
            <a:off x="457200" y="1600200"/>
            <a:ext cx="8229600" cy="4525963"/>
          </a:xfrm>
          <a:prstGeom prst="rect">
            <a:avLst/>
          </a:prstGeom>
        </p:spPr>
        <p:txBody>
          <a:bodyPr/>
          <a:lstStyle/>
          <a:p>
            <a:r>
              <a:rPr lang="ru-RU" altLang="ru-RU"/>
              <a:t>Виб</a:t>
            </a:r>
            <a:r>
              <a:rPr lang="uk-UA" altLang="ru-RU"/>
              <a:t>ір видавництва для публікації має значення</a:t>
            </a:r>
          </a:p>
          <a:p>
            <a:r>
              <a:rPr lang="uk-UA" altLang="ru-RU"/>
              <a:t>Вибір видавництва залежить від тематики досліджень і публікацій</a:t>
            </a:r>
          </a:p>
          <a:p>
            <a:r>
              <a:rPr lang="uk-UA" altLang="ru-RU"/>
              <a:t>Не факт, що якість публікації відповідає показникам цитування (фактор популярності, модності теми досліджень)</a:t>
            </a:r>
            <a:endParaRPr lang="en-US" altLang="ru-RU"/>
          </a:p>
        </p:txBody>
      </p:sp>
      <p:sp>
        <p:nvSpPr>
          <p:cNvPr id="2" name="Дата 1"/>
          <p:cNvSpPr>
            <a:spLocks noGrp="1"/>
          </p:cNvSpPr>
          <p:nvPr>
            <p:ph type="dt" sz="half" idx="10"/>
          </p:nvPr>
        </p:nvSpPr>
        <p:spPr/>
        <p:txBody>
          <a:bodyPr/>
          <a:lstStyle/>
          <a:p>
            <a:fld id="{87B998A8-9B4B-4041-8776-4D2CBC6D2158}" type="datetime1">
              <a:rPr lang="ru-RU" smtClean="0"/>
              <a:t>20.11.2013</a:t>
            </a:fld>
            <a:endParaRPr lang="ru-RU"/>
          </a:p>
        </p:txBody>
      </p:sp>
    </p:spTree>
    <p:extLst>
      <p:ext uri="{BB962C8B-B14F-4D97-AF65-F5344CB8AC3E}">
        <p14:creationId xmlns:p14="http://schemas.microsoft.com/office/powerpoint/2010/main" val="22089821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Що</a:t>
            </a:r>
            <a:r>
              <a:rPr lang="ru-RU" dirty="0" smtClean="0"/>
              <a:t> </a:t>
            </a:r>
            <a:r>
              <a:rPr lang="ru-RU" dirty="0" err="1" smtClean="0"/>
              <a:t>робити</a:t>
            </a:r>
            <a:r>
              <a:rPr lang="ru-RU" dirty="0" smtClean="0"/>
              <a:t> автору (</a:t>
            </a:r>
            <a:r>
              <a:rPr lang="ru-RU" dirty="0" err="1" smtClean="0"/>
              <a:t>науковому</a:t>
            </a:r>
            <a:r>
              <a:rPr lang="ru-RU" dirty="0" smtClean="0"/>
              <a:t> </a:t>
            </a:r>
            <a:r>
              <a:rPr lang="ru-RU" dirty="0" err="1" smtClean="0"/>
              <a:t>сп</a:t>
            </a:r>
            <a:r>
              <a:rPr lang="uk-UA" dirty="0" err="1" smtClean="0"/>
              <a:t>івробітнику</a:t>
            </a:r>
            <a:r>
              <a:rPr lang="uk-UA" dirty="0" smtClean="0"/>
              <a:t>)?</a:t>
            </a:r>
            <a:endParaRPr lang="ru-RU" dirty="0"/>
          </a:p>
        </p:txBody>
      </p:sp>
      <p:sp>
        <p:nvSpPr>
          <p:cNvPr id="3" name="Текст 2"/>
          <p:cNvSpPr>
            <a:spLocks noGrp="1"/>
          </p:cNvSpPr>
          <p:nvPr>
            <p:ph type="body" idx="1"/>
          </p:nvPr>
        </p:nvSpPr>
        <p:spPr/>
        <p:txBody>
          <a:bodyPr/>
          <a:lstStyle/>
          <a:p>
            <a:endParaRPr lang="ru-RU"/>
          </a:p>
        </p:txBody>
      </p:sp>
      <p:sp>
        <p:nvSpPr>
          <p:cNvPr id="4" name="Дата 3"/>
          <p:cNvSpPr>
            <a:spLocks noGrp="1"/>
          </p:cNvSpPr>
          <p:nvPr>
            <p:ph type="dt" sz="half" idx="10"/>
          </p:nvPr>
        </p:nvSpPr>
        <p:spPr/>
        <p:txBody>
          <a:bodyPr/>
          <a:lstStyle/>
          <a:p>
            <a:fld id="{9AD824FA-6066-480F-AD04-0249917604BA}" type="datetime1">
              <a:rPr lang="ru-RU" smtClean="0"/>
              <a:t>20.11.2013</a:t>
            </a:fld>
            <a:endParaRPr lang="ru-RU"/>
          </a:p>
        </p:txBody>
      </p:sp>
      <p:sp>
        <p:nvSpPr>
          <p:cNvPr id="5" name="Нижний колонтитул 4"/>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6" name="Номер слайда 5"/>
          <p:cNvSpPr>
            <a:spLocks noGrp="1"/>
          </p:cNvSpPr>
          <p:nvPr>
            <p:ph type="sldNum" sz="quarter" idx="12"/>
          </p:nvPr>
        </p:nvSpPr>
        <p:spPr/>
        <p:txBody>
          <a:bodyPr/>
          <a:lstStyle/>
          <a:p>
            <a:fld id="{6AC7783A-76CF-4E50-B0E8-9DDD0EFF5229}" type="slidenum">
              <a:rPr lang="ru-RU" smtClean="0"/>
              <a:t>91</a:t>
            </a:fld>
            <a:endParaRPr lang="ru-RU"/>
          </a:p>
        </p:txBody>
      </p:sp>
    </p:spTree>
    <p:extLst>
      <p:ext uri="{BB962C8B-B14F-4D97-AF65-F5344CB8AC3E}">
        <p14:creationId xmlns:p14="http://schemas.microsoft.com/office/powerpoint/2010/main" val="2415670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E1D69B-1D2E-46D7-B694-15F5BF156552}"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92</a:t>
            </a:fld>
            <a:endParaRPr lang="ru-RU"/>
          </a:p>
        </p:txBody>
      </p:sp>
      <p:sp>
        <p:nvSpPr>
          <p:cNvPr id="5" name="Заголовок 4"/>
          <p:cNvSpPr>
            <a:spLocks noGrp="1"/>
          </p:cNvSpPr>
          <p:nvPr>
            <p:ph type="title"/>
          </p:nvPr>
        </p:nvSpPr>
        <p:spPr>
          <a:xfrm>
            <a:off x="2051720" y="4941168"/>
            <a:ext cx="6512511" cy="1143000"/>
          </a:xfrm>
        </p:spPr>
        <p:txBody>
          <a:bodyPr/>
          <a:lstStyle/>
          <a:p>
            <a:pPr marL="45720" indent="0">
              <a:buNone/>
            </a:pPr>
            <a:r>
              <a:rPr lang="uk-UA" sz="2000" dirty="0"/>
              <a:t>Які українські журнали представлені у інформаційно-пошуковій системі </a:t>
            </a:r>
            <a:r>
              <a:rPr lang="en-US" sz="2000" dirty="0"/>
              <a:t>SCOPUS (Elsevier)?</a:t>
            </a:r>
          </a:p>
        </p:txBody>
      </p:sp>
      <p:sp>
        <p:nvSpPr>
          <p:cNvPr id="6" name="Объект 5"/>
          <p:cNvSpPr>
            <a:spLocks noGrp="1"/>
          </p:cNvSpPr>
          <p:nvPr>
            <p:ph sz="quarter" idx="13"/>
          </p:nvPr>
        </p:nvSpPr>
        <p:spPr>
          <a:xfrm>
            <a:off x="467544" y="476672"/>
            <a:ext cx="7992888" cy="4320480"/>
          </a:xfrm>
        </p:spPr>
        <p:txBody>
          <a:bodyPr>
            <a:normAutofit/>
          </a:bodyPr>
          <a:lstStyle/>
          <a:p>
            <a:pPr>
              <a:buFont typeface="Wingdings" pitchFamily="2" charset="2"/>
              <a:buChar char="§"/>
            </a:pPr>
            <a:r>
              <a:rPr lang="uk-UA" sz="2400" dirty="0" smtClean="0"/>
              <a:t>Виявлено публікації українських авторів у 158 періодичних і </a:t>
            </a:r>
            <a:r>
              <a:rPr lang="uk-UA" sz="2400" dirty="0" err="1" smtClean="0"/>
              <a:t>серіальних</a:t>
            </a:r>
            <a:r>
              <a:rPr lang="uk-UA" sz="2400" dirty="0" smtClean="0"/>
              <a:t> виданнях, що індексуються </a:t>
            </a:r>
            <a:r>
              <a:rPr lang="en-US" sz="2400" dirty="0" smtClean="0"/>
              <a:t>SCOPUS-</a:t>
            </a:r>
            <a:r>
              <a:rPr lang="uk-UA" sz="2400" dirty="0" smtClean="0"/>
              <a:t>ом, в т.ч.:</a:t>
            </a:r>
          </a:p>
          <a:p>
            <a:pPr lvl="1">
              <a:buFont typeface="Wingdings" pitchFamily="2" charset="2"/>
              <a:buChar char="§"/>
            </a:pPr>
            <a:r>
              <a:rPr lang="uk-UA" sz="2400" dirty="0" smtClean="0"/>
              <a:t>Українських – не менше 57 (потрібні подальші уточнення)</a:t>
            </a:r>
          </a:p>
          <a:p>
            <a:pPr>
              <a:buFont typeface="Wingdings" pitchFamily="2" charset="2"/>
              <a:buChar char="§"/>
            </a:pPr>
            <a:r>
              <a:rPr lang="uk-UA" sz="2400" dirty="0" smtClean="0"/>
              <a:t>Станом на жовтень 2012 р. по даним серверу </a:t>
            </a:r>
            <a:r>
              <a:rPr lang="en-US" sz="2400" dirty="0" smtClean="0"/>
              <a:t>info.scopus.com </a:t>
            </a:r>
            <a:r>
              <a:rPr lang="ru-RU" sz="2400" dirty="0" smtClean="0"/>
              <a:t>у </a:t>
            </a:r>
            <a:r>
              <a:rPr lang="en-US" sz="2400" dirty="0" smtClean="0"/>
              <a:t>SCOPUS:</a:t>
            </a:r>
          </a:p>
          <a:p>
            <a:pPr lvl="1">
              <a:buFont typeface="Wingdings" pitchFamily="2" charset="2"/>
              <a:buChar char="§"/>
            </a:pPr>
            <a:r>
              <a:rPr lang="ru-RU" sz="2400" dirty="0" err="1" smtClean="0"/>
              <a:t>Всього</a:t>
            </a:r>
            <a:r>
              <a:rPr lang="ru-RU" sz="2400" dirty="0" smtClean="0"/>
              <a:t> 45 журнал</a:t>
            </a:r>
            <a:r>
              <a:rPr lang="uk-UA" sz="2400" dirty="0" err="1" smtClean="0"/>
              <a:t>ів</a:t>
            </a:r>
            <a:r>
              <a:rPr lang="uk-UA" sz="2400" dirty="0" smtClean="0"/>
              <a:t>, з них 22 активних (індексуються на цей момент)</a:t>
            </a:r>
            <a:endParaRPr lang="ru-RU" sz="2400"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5013176"/>
            <a:ext cx="1345510" cy="1153294"/>
          </a:xfrm>
          <a:prstGeom prst="rect">
            <a:avLst/>
          </a:prstGeom>
        </p:spPr>
      </p:pic>
    </p:spTree>
    <p:extLst>
      <p:ext uri="{BB962C8B-B14F-4D97-AF65-F5344CB8AC3E}">
        <p14:creationId xmlns:p14="http://schemas.microsoft.com/office/powerpoint/2010/main" val="17653374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28E634-76C0-4249-B982-22C55E66F0B7}"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93</a:t>
            </a:fld>
            <a:endParaRPr lang="ru-RU"/>
          </a:p>
        </p:txBody>
      </p:sp>
      <p:sp>
        <p:nvSpPr>
          <p:cNvPr id="5" name="Заголовок 4"/>
          <p:cNvSpPr>
            <a:spLocks noGrp="1"/>
          </p:cNvSpPr>
          <p:nvPr>
            <p:ph type="title"/>
          </p:nvPr>
        </p:nvSpPr>
        <p:spPr>
          <a:xfrm>
            <a:off x="2123728" y="5517232"/>
            <a:ext cx="6512511" cy="646008"/>
          </a:xfrm>
        </p:spPr>
        <p:txBody>
          <a:bodyPr/>
          <a:lstStyle/>
          <a:p>
            <a:pPr marL="0" indent="0">
              <a:buNone/>
            </a:pPr>
            <a:r>
              <a:rPr lang="uk-UA" sz="4400" dirty="0" smtClean="0"/>
              <a:t>Що робити?</a:t>
            </a:r>
            <a:endParaRPr lang="ru-RU" sz="4400" dirty="0"/>
          </a:p>
        </p:txBody>
      </p:sp>
      <p:sp>
        <p:nvSpPr>
          <p:cNvPr id="6" name="Объект 5"/>
          <p:cNvSpPr>
            <a:spLocks noGrp="1"/>
          </p:cNvSpPr>
          <p:nvPr>
            <p:ph sz="quarter" idx="13"/>
          </p:nvPr>
        </p:nvSpPr>
        <p:spPr>
          <a:xfrm>
            <a:off x="1143000" y="731520"/>
            <a:ext cx="7389440" cy="4713704"/>
          </a:xfrm>
        </p:spPr>
        <p:txBody>
          <a:bodyPr>
            <a:noAutofit/>
          </a:bodyPr>
          <a:lstStyle/>
          <a:p>
            <a:pPr marL="502920" indent="-457200">
              <a:buFont typeface="+mj-lt"/>
              <a:buAutoNum type="arabicPeriod"/>
            </a:pPr>
            <a:r>
              <a:rPr lang="uk-UA" sz="1800" dirty="0" smtClean="0"/>
              <a:t>Скласти вичерпну бібліографію предметної області</a:t>
            </a:r>
          </a:p>
          <a:p>
            <a:pPr marL="502920" indent="-457200">
              <a:buFont typeface="+mj-lt"/>
              <a:buAutoNum type="arabicPeriod"/>
            </a:pPr>
            <a:r>
              <a:rPr lang="uk-UA" sz="1800" dirty="0" smtClean="0"/>
              <a:t>Провести </a:t>
            </a:r>
            <a:r>
              <a:rPr lang="uk-UA" sz="1800" dirty="0" err="1" smtClean="0"/>
              <a:t>бібліометричний</a:t>
            </a:r>
            <a:r>
              <a:rPr lang="uk-UA" sz="1800" dirty="0" smtClean="0"/>
              <a:t> аналіз -</a:t>
            </a:r>
            <a:r>
              <a:rPr lang="en-US" sz="1800" dirty="0" smtClean="0"/>
              <a:t>&gt; </a:t>
            </a:r>
            <a:r>
              <a:rPr lang="ru-RU" sz="1800" dirty="0" err="1" smtClean="0"/>
              <a:t>визначити</a:t>
            </a:r>
            <a:r>
              <a:rPr lang="ru-RU" sz="1800" dirty="0" smtClean="0"/>
              <a:t> ядро </a:t>
            </a:r>
            <a:r>
              <a:rPr lang="ru-RU" sz="1800" dirty="0" err="1" smtClean="0"/>
              <a:t>періодичних</a:t>
            </a:r>
            <a:r>
              <a:rPr lang="ru-RU" sz="1800" dirty="0" smtClean="0"/>
              <a:t> </a:t>
            </a:r>
            <a:r>
              <a:rPr lang="ru-RU" sz="1800" dirty="0" err="1" smtClean="0"/>
              <a:t>видань</a:t>
            </a:r>
            <a:r>
              <a:rPr lang="ru-RU" sz="1800" dirty="0" smtClean="0"/>
              <a:t> для </a:t>
            </a:r>
            <a:r>
              <a:rPr lang="ru-RU" sz="1800" dirty="0" err="1" smtClean="0"/>
              <a:t>пріоритетної</a:t>
            </a:r>
            <a:r>
              <a:rPr lang="ru-RU" sz="1800" dirty="0" smtClean="0"/>
              <a:t> </a:t>
            </a:r>
            <a:r>
              <a:rPr lang="ru-RU" sz="1800" dirty="0" err="1" smtClean="0"/>
              <a:t>публікації</a:t>
            </a:r>
            <a:r>
              <a:rPr lang="ru-RU" sz="1800" dirty="0" smtClean="0"/>
              <a:t> + </a:t>
            </a:r>
            <a:r>
              <a:rPr lang="ru-RU" sz="1800" dirty="0" err="1" smtClean="0"/>
              <a:t>Імпакт</a:t>
            </a:r>
            <a:r>
              <a:rPr lang="ru-RU" sz="1800" dirty="0" smtClean="0"/>
              <a:t> фактор журналу</a:t>
            </a:r>
          </a:p>
          <a:p>
            <a:pPr marL="502920" indent="-457200">
              <a:buFont typeface="+mj-lt"/>
              <a:buAutoNum type="arabicPeriod"/>
            </a:pPr>
            <a:r>
              <a:rPr lang="uk-UA" sz="1800" dirty="0" smtClean="0"/>
              <a:t>Провести </a:t>
            </a:r>
            <a:r>
              <a:rPr lang="uk-UA" sz="1800" dirty="0" err="1" smtClean="0"/>
              <a:t>наукометричний</a:t>
            </a:r>
            <a:r>
              <a:rPr lang="uk-UA" sz="1800" dirty="0" smtClean="0"/>
              <a:t> аналіз -</a:t>
            </a:r>
            <a:r>
              <a:rPr lang="en-US" sz="1800" dirty="0" smtClean="0"/>
              <a:t>&gt; </a:t>
            </a:r>
            <a:r>
              <a:rPr lang="ru-RU" sz="1800" dirty="0" err="1" smtClean="0"/>
              <a:t>предметн</a:t>
            </a:r>
            <a:r>
              <a:rPr lang="uk-UA" sz="1800" dirty="0" smtClean="0"/>
              <a:t>і тренди для визначення перспектив розвитку наукового прогресу по питанню</a:t>
            </a:r>
          </a:p>
          <a:p>
            <a:pPr marL="502920" indent="-457200">
              <a:buFont typeface="+mj-lt"/>
              <a:buAutoNum type="arabicPeriod"/>
            </a:pPr>
            <a:r>
              <a:rPr lang="uk-UA" sz="1800" dirty="0" smtClean="0"/>
              <a:t>Провести </a:t>
            </a:r>
            <a:r>
              <a:rPr lang="uk-UA" sz="1800" dirty="0" err="1" smtClean="0"/>
              <a:t>наукометричний</a:t>
            </a:r>
            <a:r>
              <a:rPr lang="uk-UA" sz="1800" dirty="0" smtClean="0"/>
              <a:t> аналіз по індексу </a:t>
            </a:r>
            <a:r>
              <a:rPr lang="uk-UA" sz="1800" dirty="0" err="1" smtClean="0"/>
              <a:t>цитуваннь</a:t>
            </a:r>
            <a:r>
              <a:rPr lang="uk-UA" sz="1800" dirty="0" smtClean="0"/>
              <a:t> статей (вивчити), авторів (моніторинг діяльності і публікацій)</a:t>
            </a:r>
          </a:p>
          <a:p>
            <a:pPr marL="502920" indent="-457200">
              <a:buFont typeface="+mj-lt"/>
              <a:buAutoNum type="arabicPeriod"/>
            </a:pPr>
            <a:r>
              <a:rPr lang="uk-UA" sz="1800" dirty="0" smtClean="0"/>
              <a:t>Обрати теми публікацій та періодичне видання. Вивчити правила подання публікацій в журнал</a:t>
            </a:r>
          </a:p>
          <a:p>
            <a:pPr marL="502920" indent="-457200">
              <a:buFont typeface="+mj-lt"/>
              <a:buAutoNum type="arabicPeriod"/>
            </a:pPr>
            <a:r>
              <a:rPr lang="uk-UA" sz="1800" dirty="0" smtClean="0"/>
              <a:t>Робота над якістю рукопису (бібліографія, </a:t>
            </a:r>
            <a:r>
              <a:rPr lang="uk-UA" sz="1800" dirty="0" err="1" smtClean="0"/>
              <a:t>бібліометрія</a:t>
            </a:r>
            <a:r>
              <a:rPr lang="uk-UA" sz="1800" dirty="0" smtClean="0"/>
              <a:t>, реферат, мова викладення – англійська (?!) + якісне і широке цитування)</a:t>
            </a:r>
          </a:p>
          <a:p>
            <a:pPr marL="502920" indent="-457200">
              <a:buFont typeface="+mj-lt"/>
              <a:buAutoNum type="arabicPeriod"/>
            </a:pPr>
            <a:r>
              <a:rPr lang="uk-UA" sz="1800" dirty="0" smtClean="0"/>
              <a:t>Звернути увагу на проблему «розщеплення» авторського запису, «злиття» авторського запису. Вдатися до заходів вирішення такої проблеми.</a:t>
            </a:r>
            <a:endParaRPr lang="ru-RU" sz="1800" dirty="0"/>
          </a:p>
        </p:txBody>
      </p:sp>
    </p:spTree>
    <p:extLst>
      <p:ext uri="{BB962C8B-B14F-4D97-AF65-F5344CB8AC3E}">
        <p14:creationId xmlns:p14="http://schemas.microsoft.com/office/powerpoint/2010/main" val="10924403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D26473-C0A2-4E87-AC68-77A928109170}"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94</a:t>
            </a:fld>
            <a:endParaRPr lang="ru-RU"/>
          </a:p>
        </p:txBody>
      </p:sp>
      <p:sp>
        <p:nvSpPr>
          <p:cNvPr id="5" name="Заголовок 4"/>
          <p:cNvSpPr>
            <a:spLocks noGrp="1"/>
          </p:cNvSpPr>
          <p:nvPr>
            <p:ph type="title"/>
          </p:nvPr>
        </p:nvSpPr>
        <p:spPr>
          <a:xfrm>
            <a:off x="1741046" y="5373216"/>
            <a:ext cx="6823185" cy="710952"/>
          </a:xfrm>
        </p:spPr>
        <p:txBody>
          <a:bodyPr/>
          <a:lstStyle/>
          <a:p>
            <a:pPr marL="45720" indent="0">
              <a:buNone/>
            </a:pPr>
            <a:r>
              <a:rPr lang="uk-UA" sz="2000" dirty="0"/>
              <a:t>Де публікуються українські науковці та спеціалісти?</a:t>
            </a:r>
          </a:p>
        </p:txBody>
      </p:sp>
      <p:sp>
        <p:nvSpPr>
          <p:cNvPr id="6" name="Объект 5"/>
          <p:cNvSpPr>
            <a:spLocks noGrp="1"/>
          </p:cNvSpPr>
          <p:nvPr>
            <p:ph sz="quarter" idx="13"/>
          </p:nvPr>
        </p:nvSpPr>
        <p:spPr>
          <a:xfrm>
            <a:off x="467544" y="476672"/>
            <a:ext cx="7992888" cy="4680520"/>
          </a:xfrm>
        </p:spPr>
        <p:txBody>
          <a:bodyPr/>
          <a:lstStyle/>
          <a:p>
            <a:pPr marL="45720" indent="0" algn="ctr">
              <a:buNone/>
            </a:pPr>
            <a:r>
              <a:rPr lang="uk-UA" b="1" dirty="0" err="1" smtClean="0"/>
              <a:t>Бібліометричні</a:t>
            </a:r>
            <a:r>
              <a:rPr lang="uk-UA" b="1" dirty="0" smtClean="0"/>
              <a:t> дані публікування українських фахівців у журналах провідних наукових видавництв</a:t>
            </a:r>
            <a:endParaRPr lang="ru-RU" b="1" dirty="0"/>
          </a:p>
        </p:txBody>
      </p:sp>
      <p:graphicFrame>
        <p:nvGraphicFramePr>
          <p:cNvPr id="8" name="Таблица 7"/>
          <p:cNvGraphicFramePr>
            <a:graphicFrameLocks noGrp="1"/>
          </p:cNvGraphicFramePr>
          <p:nvPr>
            <p:extLst>
              <p:ext uri="{D42A27DB-BD31-4B8C-83A1-F6EECF244321}">
                <p14:modId xmlns:p14="http://schemas.microsoft.com/office/powerpoint/2010/main" val="542539532"/>
              </p:ext>
            </p:extLst>
          </p:nvPr>
        </p:nvGraphicFramePr>
        <p:xfrm>
          <a:off x="1187624" y="1340768"/>
          <a:ext cx="6552727" cy="3665557"/>
        </p:xfrm>
        <a:graphic>
          <a:graphicData uri="http://schemas.openxmlformats.org/drawingml/2006/table">
            <a:tbl>
              <a:tblPr>
                <a:tableStyleId>{5C22544A-7EE6-4342-B048-85BDC9FD1C3A}</a:tableStyleId>
              </a:tblPr>
              <a:tblGrid>
                <a:gridCol w="3075113"/>
                <a:gridCol w="772803"/>
                <a:gridCol w="772803"/>
                <a:gridCol w="772803"/>
                <a:gridCol w="1159205"/>
              </a:tblGrid>
              <a:tr h="288032">
                <a:tc>
                  <a:txBody>
                    <a:bodyPr/>
                    <a:lstStyle/>
                    <a:p>
                      <a:pPr algn="r" fontAlgn="b"/>
                      <a:r>
                        <a:rPr lang="ru-RU" sz="1050" b="1" u="none" strike="noStrike" dirty="0">
                          <a:effectLst/>
                        </a:rPr>
                        <a:t>113434</a:t>
                      </a:r>
                      <a:endParaRPr lang="ru-RU" sz="1050" b="1" i="0" u="none" strike="noStrike" dirty="0">
                        <a:solidFill>
                          <a:srgbClr val="000000"/>
                        </a:solidFill>
                        <a:effectLst/>
                        <a:latin typeface="Calibri"/>
                      </a:endParaRPr>
                    </a:p>
                  </a:txBody>
                  <a:tcPr marL="9525" marR="9525" marT="9525" marB="0" anchor="b"/>
                </a:tc>
                <a:tc>
                  <a:txBody>
                    <a:bodyPr/>
                    <a:lstStyle/>
                    <a:p>
                      <a:pPr algn="l" fontAlgn="b"/>
                      <a:r>
                        <a:rPr lang="en-US" sz="1600" b="1" u="none" strike="noStrike">
                          <a:effectLst/>
                        </a:rPr>
                        <a:t>Docs</a:t>
                      </a:r>
                      <a:endParaRPr lang="en-US" sz="1600" b="1" i="0" u="none" strike="noStrike">
                        <a:solidFill>
                          <a:srgbClr val="000000"/>
                        </a:solidFill>
                        <a:effectLst/>
                        <a:latin typeface="Calibri"/>
                      </a:endParaRPr>
                    </a:p>
                  </a:txBody>
                  <a:tcPr marL="9525" marR="9525" marT="9525" marB="0" anchor="b"/>
                </a:tc>
                <a:tc>
                  <a:txBody>
                    <a:bodyPr/>
                    <a:lstStyle/>
                    <a:p>
                      <a:pPr algn="l" fontAlgn="b"/>
                      <a:r>
                        <a:rPr lang="en-US" sz="1600" b="1" u="none" strike="noStrike">
                          <a:effectLst/>
                        </a:rPr>
                        <a:t>Part %</a:t>
                      </a:r>
                      <a:endParaRPr lang="en-US" sz="1600" b="1" i="0" u="none" strike="noStrike">
                        <a:solidFill>
                          <a:srgbClr val="000000"/>
                        </a:solidFill>
                        <a:effectLst/>
                        <a:latin typeface="Calibri"/>
                      </a:endParaRPr>
                    </a:p>
                  </a:txBody>
                  <a:tcPr marL="9525" marR="9525" marT="9525" marB="0" anchor="b"/>
                </a:tc>
                <a:tc>
                  <a:txBody>
                    <a:bodyPr/>
                    <a:lstStyle/>
                    <a:p>
                      <a:pPr algn="l" fontAlgn="b"/>
                      <a:r>
                        <a:rPr lang="en-US" sz="1600" b="1" u="none" strike="noStrike">
                          <a:effectLst/>
                        </a:rPr>
                        <a:t>Cited</a:t>
                      </a:r>
                      <a:endParaRPr lang="en-US" sz="1600" b="1" i="0" u="none" strike="noStrike">
                        <a:solidFill>
                          <a:srgbClr val="000000"/>
                        </a:solidFill>
                        <a:effectLst/>
                        <a:latin typeface="Calibri"/>
                      </a:endParaRPr>
                    </a:p>
                  </a:txBody>
                  <a:tcPr marL="9525" marR="9525" marT="9525" marB="0" anchor="b"/>
                </a:tc>
                <a:tc>
                  <a:txBody>
                    <a:bodyPr/>
                    <a:lstStyle/>
                    <a:p>
                      <a:pPr algn="l" fontAlgn="b"/>
                      <a:r>
                        <a:rPr lang="en-US" sz="1600" b="1" u="none" strike="noStrike">
                          <a:effectLst/>
                        </a:rPr>
                        <a:t>Cited per Doc</a:t>
                      </a:r>
                      <a:endParaRPr lang="en-US" sz="1600" b="1" i="0" u="none" strike="noStrike">
                        <a:solidFill>
                          <a:srgbClr val="000000"/>
                        </a:solidFill>
                        <a:effectLst/>
                        <a:latin typeface="Calibri"/>
                      </a:endParaRPr>
                    </a:p>
                  </a:txBody>
                  <a:tcPr marL="9525" marR="9525" marT="9525" marB="0" anchor="b"/>
                </a:tc>
              </a:tr>
              <a:tr h="288032">
                <a:tc>
                  <a:txBody>
                    <a:bodyPr/>
                    <a:lstStyle/>
                    <a:p>
                      <a:pPr algn="l" fontAlgn="b"/>
                      <a:r>
                        <a:rPr lang="en-US" sz="1600" b="1" u="none" strike="noStrike" dirty="0">
                          <a:effectLst/>
                        </a:rPr>
                        <a:t>Nature</a:t>
                      </a:r>
                      <a:endParaRPr lang="en-US" sz="1600" b="1" i="0" u="none" strike="noStrike" dirty="0">
                        <a:solidFill>
                          <a:srgbClr val="000000"/>
                        </a:solidFill>
                        <a:effectLst/>
                        <a:latin typeface="Calibri"/>
                      </a:endParaRPr>
                    </a:p>
                  </a:txBody>
                  <a:tcPr marL="9525" marR="9525" marT="9525" marB="0" anchor="b"/>
                </a:tc>
                <a:tc>
                  <a:txBody>
                    <a:bodyPr/>
                    <a:lstStyle/>
                    <a:p>
                      <a:pPr algn="r" fontAlgn="b"/>
                      <a:r>
                        <a:rPr lang="ru-RU" sz="1600" b="1" u="none" strike="noStrike">
                          <a:effectLst/>
                        </a:rPr>
                        <a:t>94</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0,08%</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3837</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40,82</a:t>
                      </a:r>
                      <a:endParaRPr lang="ru-RU" sz="1600" b="1" i="0" u="none" strike="noStrike">
                        <a:solidFill>
                          <a:srgbClr val="000000"/>
                        </a:solidFill>
                        <a:effectLst/>
                        <a:latin typeface="Calibri"/>
                      </a:endParaRPr>
                    </a:p>
                  </a:txBody>
                  <a:tcPr marL="9525" marR="9525" marT="9525" marB="0" anchor="b"/>
                </a:tc>
              </a:tr>
              <a:tr h="288032">
                <a:tc>
                  <a:txBody>
                    <a:bodyPr/>
                    <a:lstStyle/>
                    <a:p>
                      <a:pPr algn="l" fontAlgn="b"/>
                      <a:r>
                        <a:rPr lang="en-US" sz="1600" b="1" u="none" strike="noStrike">
                          <a:effectLst/>
                        </a:rPr>
                        <a:t>Oxford University Press</a:t>
                      </a:r>
                      <a:endParaRPr lang="en-US"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96</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0,08%</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2234</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23,27</a:t>
                      </a:r>
                      <a:endParaRPr lang="ru-RU" sz="1600" b="1" i="0" u="none" strike="noStrike">
                        <a:solidFill>
                          <a:srgbClr val="000000"/>
                        </a:solidFill>
                        <a:effectLst/>
                        <a:latin typeface="Calibri"/>
                      </a:endParaRPr>
                    </a:p>
                  </a:txBody>
                  <a:tcPr marL="9525" marR="9525" marT="9525" marB="0" anchor="b"/>
                </a:tc>
              </a:tr>
              <a:tr h="288032">
                <a:tc>
                  <a:txBody>
                    <a:bodyPr/>
                    <a:lstStyle/>
                    <a:p>
                      <a:pPr algn="l" fontAlgn="b"/>
                      <a:r>
                        <a:rPr lang="en-US" sz="1600" b="1" u="none" strike="noStrike">
                          <a:effectLst/>
                        </a:rPr>
                        <a:t>American Chemical Society</a:t>
                      </a:r>
                      <a:endParaRPr lang="en-US"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814</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0,72%</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15688</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19,27</a:t>
                      </a:r>
                      <a:endParaRPr lang="ru-RU" sz="1600" b="1" i="0" u="none" strike="noStrike">
                        <a:solidFill>
                          <a:srgbClr val="000000"/>
                        </a:solidFill>
                        <a:effectLst/>
                        <a:latin typeface="Calibri"/>
                      </a:endParaRPr>
                    </a:p>
                  </a:txBody>
                  <a:tcPr marL="9525" marR="9525" marT="9525" marB="0" anchor="b"/>
                </a:tc>
              </a:tr>
              <a:tr h="288032">
                <a:tc>
                  <a:txBody>
                    <a:bodyPr/>
                    <a:lstStyle/>
                    <a:p>
                      <a:pPr algn="l" fontAlgn="b"/>
                      <a:r>
                        <a:rPr lang="en-US" sz="1600" b="1" u="none" strike="noStrike">
                          <a:effectLst/>
                        </a:rPr>
                        <a:t>American Physical Society</a:t>
                      </a:r>
                      <a:endParaRPr lang="en-US"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2178</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1,92%</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30832</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14,16</a:t>
                      </a:r>
                      <a:endParaRPr lang="ru-RU" sz="1600" b="1" i="0" u="none" strike="noStrike">
                        <a:solidFill>
                          <a:srgbClr val="000000"/>
                        </a:solidFill>
                        <a:effectLst/>
                        <a:latin typeface="Calibri"/>
                      </a:endParaRPr>
                    </a:p>
                  </a:txBody>
                  <a:tcPr marL="9525" marR="9525" marT="9525" marB="0" anchor="b"/>
                </a:tc>
              </a:tr>
              <a:tr h="288032">
                <a:tc>
                  <a:txBody>
                    <a:bodyPr/>
                    <a:lstStyle/>
                    <a:p>
                      <a:pPr algn="l" fontAlgn="b"/>
                      <a:r>
                        <a:rPr lang="en-US" sz="1600" b="1" u="none" strike="noStrike">
                          <a:effectLst/>
                        </a:rPr>
                        <a:t>Royal Chemistry Society</a:t>
                      </a:r>
                      <a:endParaRPr lang="en-US"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309</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0,27%</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3747</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12,13</a:t>
                      </a:r>
                      <a:endParaRPr lang="ru-RU" sz="1600" b="1" i="0" u="none" strike="noStrike">
                        <a:solidFill>
                          <a:srgbClr val="000000"/>
                        </a:solidFill>
                        <a:effectLst/>
                        <a:latin typeface="Calibri"/>
                      </a:endParaRPr>
                    </a:p>
                  </a:txBody>
                  <a:tcPr marL="9525" marR="9525" marT="9525" marB="0" anchor="b"/>
                </a:tc>
              </a:tr>
              <a:tr h="288032">
                <a:tc>
                  <a:txBody>
                    <a:bodyPr/>
                    <a:lstStyle/>
                    <a:p>
                      <a:pPr algn="l" fontAlgn="b"/>
                      <a:r>
                        <a:rPr lang="en-US" sz="1600" b="1" u="none" strike="noStrike">
                          <a:effectLst/>
                        </a:rPr>
                        <a:t>Institute of Physics Publishing</a:t>
                      </a:r>
                      <a:endParaRPr lang="en-US"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2322</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2,05%</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19037</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8,20</a:t>
                      </a:r>
                      <a:endParaRPr lang="ru-RU" sz="1600" b="1" i="0" u="none" strike="noStrike">
                        <a:solidFill>
                          <a:srgbClr val="000000"/>
                        </a:solidFill>
                        <a:effectLst/>
                        <a:latin typeface="Calibri"/>
                      </a:endParaRPr>
                    </a:p>
                  </a:txBody>
                  <a:tcPr marL="9525" marR="9525" marT="9525" marB="0" anchor="b"/>
                </a:tc>
              </a:tr>
              <a:tr h="288032">
                <a:tc>
                  <a:txBody>
                    <a:bodyPr/>
                    <a:lstStyle/>
                    <a:p>
                      <a:pPr algn="l" fontAlgn="b"/>
                      <a:r>
                        <a:rPr lang="en-US" sz="1600" b="1" u="none" strike="noStrike">
                          <a:effectLst/>
                        </a:rPr>
                        <a:t>Wiley &amp; Blackwell</a:t>
                      </a:r>
                      <a:endParaRPr lang="en-US"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1847</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1,63%</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14161</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7,67</a:t>
                      </a:r>
                      <a:endParaRPr lang="ru-RU" sz="1600" b="1" i="0" u="none" strike="noStrike">
                        <a:solidFill>
                          <a:srgbClr val="000000"/>
                        </a:solidFill>
                        <a:effectLst/>
                        <a:latin typeface="Calibri"/>
                      </a:endParaRPr>
                    </a:p>
                  </a:txBody>
                  <a:tcPr marL="9525" marR="9525" marT="9525" marB="0" anchor="b"/>
                </a:tc>
              </a:tr>
              <a:tr h="288032">
                <a:tc>
                  <a:txBody>
                    <a:bodyPr/>
                    <a:lstStyle/>
                    <a:p>
                      <a:pPr algn="l" fontAlgn="b"/>
                      <a:r>
                        <a:rPr lang="en-US" sz="1600" b="1" u="none" strike="noStrike">
                          <a:effectLst/>
                        </a:rPr>
                        <a:t>Elsevier</a:t>
                      </a:r>
                      <a:endParaRPr lang="en-US"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11535</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10,17%</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76728</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6,65</a:t>
                      </a:r>
                      <a:endParaRPr lang="ru-RU" sz="1600" b="1" i="0" u="none" strike="noStrike">
                        <a:solidFill>
                          <a:srgbClr val="000000"/>
                        </a:solidFill>
                        <a:effectLst/>
                        <a:latin typeface="Calibri"/>
                      </a:endParaRPr>
                    </a:p>
                  </a:txBody>
                  <a:tcPr marL="9525" marR="9525" marT="9525" marB="0" anchor="b"/>
                </a:tc>
              </a:tr>
              <a:tr h="288032">
                <a:tc>
                  <a:txBody>
                    <a:bodyPr/>
                    <a:lstStyle/>
                    <a:p>
                      <a:pPr algn="l" fontAlgn="b"/>
                      <a:r>
                        <a:rPr lang="en-US" sz="1600" b="1" u="none" strike="noStrike">
                          <a:effectLst/>
                        </a:rPr>
                        <a:t>Francis Taylor</a:t>
                      </a:r>
                      <a:endParaRPr lang="en-US"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1234</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1,09%</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3680</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2,98</a:t>
                      </a:r>
                      <a:endParaRPr lang="ru-RU" sz="1600" b="1" i="0" u="none" strike="noStrike">
                        <a:solidFill>
                          <a:srgbClr val="000000"/>
                        </a:solidFill>
                        <a:effectLst/>
                        <a:latin typeface="Calibri"/>
                      </a:endParaRPr>
                    </a:p>
                  </a:txBody>
                  <a:tcPr marL="9525" marR="9525" marT="9525" marB="0" anchor="b"/>
                </a:tc>
              </a:tr>
              <a:tr h="288032">
                <a:tc>
                  <a:txBody>
                    <a:bodyPr/>
                    <a:lstStyle/>
                    <a:p>
                      <a:pPr algn="l" fontAlgn="b"/>
                      <a:r>
                        <a:rPr lang="en-US" sz="1600" b="1" u="none" strike="noStrike">
                          <a:effectLst/>
                        </a:rPr>
                        <a:t>Springer &amp; Kluwer</a:t>
                      </a:r>
                      <a:endParaRPr lang="en-US"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14040</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12,38%</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23077</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1,64</a:t>
                      </a:r>
                      <a:endParaRPr lang="ru-RU" sz="1600" b="1" i="0" u="none" strike="noStrike">
                        <a:solidFill>
                          <a:srgbClr val="000000"/>
                        </a:solidFill>
                        <a:effectLst/>
                        <a:latin typeface="Calibri"/>
                      </a:endParaRPr>
                    </a:p>
                  </a:txBody>
                  <a:tcPr marL="9525" marR="9525" marT="9525" marB="0" anchor="b"/>
                </a:tc>
              </a:tr>
              <a:tr h="288032">
                <a:tc>
                  <a:txBody>
                    <a:bodyPr/>
                    <a:lstStyle/>
                    <a:p>
                      <a:pPr algn="l" fontAlgn="b"/>
                      <a:r>
                        <a:rPr lang="en-US" sz="1600" b="1" u="none" strike="noStrike">
                          <a:effectLst/>
                        </a:rPr>
                        <a:t>IEEE</a:t>
                      </a:r>
                      <a:endParaRPr lang="en-US"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3948</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3,48%</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a:effectLst/>
                        </a:rPr>
                        <a:t>5291</a:t>
                      </a:r>
                      <a:endParaRPr lang="ru-RU" sz="1600" b="1" i="0" u="none" strike="noStrike">
                        <a:solidFill>
                          <a:srgbClr val="000000"/>
                        </a:solidFill>
                        <a:effectLst/>
                        <a:latin typeface="Calibri"/>
                      </a:endParaRPr>
                    </a:p>
                  </a:txBody>
                  <a:tcPr marL="9525" marR="9525" marT="9525" marB="0" anchor="b"/>
                </a:tc>
                <a:tc>
                  <a:txBody>
                    <a:bodyPr/>
                    <a:lstStyle/>
                    <a:p>
                      <a:pPr algn="r" fontAlgn="b"/>
                      <a:r>
                        <a:rPr lang="ru-RU" sz="1600" b="1" u="none" strike="noStrike" dirty="0">
                          <a:effectLst/>
                        </a:rPr>
                        <a:t>1,34</a:t>
                      </a:r>
                      <a:endParaRPr lang="ru-RU" sz="1600" b="1" i="0" u="none" strike="noStrike" dirty="0">
                        <a:solidFill>
                          <a:srgbClr val="000000"/>
                        </a:solidFill>
                        <a:effectLst/>
                        <a:latin typeface="Calibri"/>
                      </a:endParaRPr>
                    </a:p>
                  </a:txBody>
                  <a:tcPr marL="9525" marR="9525" marT="9525" marB="0" anchor="b"/>
                </a:tc>
              </a:tr>
            </a:tbl>
          </a:graphicData>
        </a:graphic>
      </p:graphicFrame>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5013176"/>
            <a:ext cx="1345510" cy="1153294"/>
          </a:xfrm>
          <a:prstGeom prst="rect">
            <a:avLst/>
          </a:prstGeom>
        </p:spPr>
      </p:pic>
    </p:spTree>
    <p:extLst>
      <p:ext uri="{BB962C8B-B14F-4D97-AF65-F5344CB8AC3E}">
        <p14:creationId xmlns:p14="http://schemas.microsoft.com/office/powerpoint/2010/main" val="14896209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FD7276-0CA3-40BB-B59A-2637618EC3FB}"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4" name="Номер слайда 3"/>
          <p:cNvSpPr>
            <a:spLocks noGrp="1"/>
          </p:cNvSpPr>
          <p:nvPr>
            <p:ph type="sldNum" sz="quarter" idx="12"/>
          </p:nvPr>
        </p:nvSpPr>
        <p:spPr/>
        <p:txBody>
          <a:bodyPr/>
          <a:lstStyle/>
          <a:p>
            <a:fld id="{6AC7783A-76CF-4E50-B0E8-9DDD0EFF5229}" type="slidenum">
              <a:rPr lang="ru-RU" smtClean="0"/>
              <a:t>95</a:t>
            </a:fld>
            <a:endParaRPr lang="ru-RU"/>
          </a:p>
        </p:txBody>
      </p:sp>
      <p:sp>
        <p:nvSpPr>
          <p:cNvPr id="5" name="Заголовок 4"/>
          <p:cNvSpPr>
            <a:spLocks noGrp="1"/>
          </p:cNvSpPr>
          <p:nvPr>
            <p:ph type="title"/>
          </p:nvPr>
        </p:nvSpPr>
        <p:spPr>
          <a:xfrm>
            <a:off x="1115616" y="4941168"/>
            <a:ext cx="7416824" cy="1143000"/>
          </a:xfrm>
        </p:spPr>
        <p:txBody>
          <a:bodyPr/>
          <a:lstStyle/>
          <a:p>
            <a:r>
              <a:rPr lang="en-US" sz="2000" dirty="0">
                <a:hlinkClick r:id="rId2"/>
              </a:rPr>
              <a:t>http://informatioresources.wordpress.com/</a:t>
            </a:r>
            <a:endParaRPr lang="ru-RU" sz="2000" dirty="0"/>
          </a:p>
        </p:txBody>
      </p:sp>
      <p:pic>
        <p:nvPicPr>
          <p:cNvPr id="7" name="Объект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52970" y="731838"/>
            <a:ext cx="6180860" cy="3475037"/>
          </a:xfrm>
        </p:spPr>
      </p:pic>
    </p:spTree>
    <p:extLst>
      <p:ext uri="{BB962C8B-B14F-4D97-AF65-F5344CB8AC3E}">
        <p14:creationId xmlns:p14="http://schemas.microsoft.com/office/powerpoint/2010/main" val="40889007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p:nvPr>
        </p:nvSpPr>
        <p:spPr/>
        <p:txBody>
          <a:bodyPr>
            <a:normAutofit lnSpcReduction="10000"/>
          </a:bodyPr>
          <a:lstStyle/>
          <a:p>
            <a:pPr lvl="0"/>
            <a:endParaRPr lang="ru-RU" altLang="ru-RU" sz="2400" b="1" dirty="0" smtClean="0">
              <a:solidFill>
                <a:srgbClr val="990033"/>
              </a:solidFill>
              <a:latin typeface="Arial" pitchFamily="34" charset="0"/>
              <a:cs typeface="Arial" pitchFamily="34" charset="0"/>
            </a:endParaRPr>
          </a:p>
          <a:p>
            <a:pPr lvl="0"/>
            <a:endParaRPr lang="ru-RU" altLang="ru-RU" sz="2400" b="1" dirty="0">
              <a:solidFill>
                <a:srgbClr val="990033"/>
              </a:solidFill>
              <a:latin typeface="Arial" pitchFamily="34" charset="0"/>
              <a:cs typeface="Arial" pitchFamily="34" charset="0"/>
            </a:endParaRPr>
          </a:p>
          <a:p>
            <a:pPr lvl="0"/>
            <a:endParaRPr lang="ru-RU" altLang="ru-RU" sz="2400" b="1" dirty="0" smtClean="0">
              <a:solidFill>
                <a:srgbClr val="990033"/>
              </a:solidFill>
              <a:latin typeface="Arial" pitchFamily="34" charset="0"/>
              <a:cs typeface="Arial" pitchFamily="34" charset="0"/>
            </a:endParaRPr>
          </a:p>
          <a:p>
            <a:pPr marL="45720" lvl="0" indent="0" algn="ctr">
              <a:buNone/>
            </a:pPr>
            <a:r>
              <a:rPr lang="ru-RU" altLang="ru-RU" sz="2400" b="1" dirty="0">
                <a:solidFill>
                  <a:srgbClr val="990033"/>
                </a:solidFill>
                <a:latin typeface="Arial" pitchFamily="34" charset="0"/>
                <a:cs typeface="Arial" pitchFamily="34" charset="0"/>
              </a:rPr>
              <a:t/>
            </a:r>
            <a:br>
              <a:rPr lang="ru-RU" altLang="ru-RU" sz="2400" b="1" dirty="0">
                <a:solidFill>
                  <a:srgbClr val="990033"/>
                </a:solidFill>
                <a:latin typeface="Arial" pitchFamily="34" charset="0"/>
                <a:cs typeface="Arial" pitchFamily="34" charset="0"/>
              </a:rPr>
            </a:br>
            <a:r>
              <a:rPr lang="ru-RU" altLang="ru-RU" sz="2400" b="1" dirty="0">
                <a:solidFill>
                  <a:srgbClr val="990033"/>
                </a:solidFill>
                <a:latin typeface="Times New Roman" panose="02020603050405020304" pitchFamily="18" charset="0"/>
                <a:cs typeface="Times New Roman" panose="02020603050405020304" pitchFamily="18" charset="0"/>
              </a:rPr>
              <a:t>X </a:t>
            </a:r>
            <a:r>
              <a:rPr lang="ru-RU" altLang="ru-RU" sz="2400" b="1" dirty="0" err="1">
                <a:solidFill>
                  <a:srgbClr val="990033"/>
                </a:solidFill>
                <a:latin typeface="Times New Roman" panose="02020603050405020304" pitchFamily="18" charset="0"/>
                <a:cs typeface="Times New Roman" panose="02020603050405020304" pitchFamily="18" charset="0"/>
              </a:rPr>
              <a:t>Міжнародна</a:t>
            </a:r>
            <a:r>
              <a:rPr lang="ru-RU" altLang="ru-RU" sz="2400" b="1" dirty="0">
                <a:solidFill>
                  <a:srgbClr val="990033"/>
                </a:solidFill>
                <a:latin typeface="Times New Roman" panose="02020603050405020304" pitchFamily="18" charset="0"/>
                <a:cs typeface="Times New Roman" panose="02020603050405020304" pitchFamily="18" charset="0"/>
              </a:rPr>
              <a:t> </a:t>
            </a:r>
            <a:r>
              <a:rPr lang="ru-RU" altLang="ru-RU" sz="2400" b="1" dirty="0" err="1">
                <a:solidFill>
                  <a:srgbClr val="990033"/>
                </a:solidFill>
                <a:latin typeface="Times New Roman" panose="02020603050405020304" pitchFamily="18" charset="0"/>
                <a:cs typeface="Times New Roman" panose="02020603050405020304" pitchFamily="18" charset="0"/>
              </a:rPr>
              <a:t>науково</a:t>
            </a:r>
            <a:r>
              <a:rPr lang="ru-RU" altLang="ru-RU" sz="2400" b="1" dirty="0">
                <a:solidFill>
                  <a:srgbClr val="990033"/>
                </a:solidFill>
                <a:latin typeface="Times New Roman" panose="02020603050405020304" pitchFamily="18" charset="0"/>
                <a:cs typeface="Times New Roman" panose="02020603050405020304" pitchFamily="18" charset="0"/>
              </a:rPr>
              <a:t>-практична </a:t>
            </a:r>
            <a:r>
              <a:rPr lang="ru-RU" altLang="ru-RU" sz="2400" b="1" dirty="0" err="1">
                <a:solidFill>
                  <a:srgbClr val="990033"/>
                </a:solidFill>
                <a:latin typeface="Times New Roman" panose="02020603050405020304" pitchFamily="18" charset="0"/>
                <a:cs typeface="Times New Roman" panose="02020603050405020304" pitchFamily="18" charset="0"/>
              </a:rPr>
              <a:t>конференція</a:t>
            </a:r>
            <a:r>
              <a:rPr lang="ru-RU" altLang="ru-RU" sz="2400" b="1" dirty="0">
                <a:solidFill>
                  <a:srgbClr val="990033"/>
                </a:solidFill>
                <a:latin typeface="Times New Roman" panose="02020603050405020304" pitchFamily="18" charset="0"/>
                <a:cs typeface="Times New Roman" panose="02020603050405020304" pitchFamily="18" charset="0"/>
              </a:rPr>
              <a:t> INFORMATIO-2013:</a:t>
            </a:r>
            <a:br>
              <a:rPr lang="ru-RU" altLang="ru-RU" sz="2400" b="1" dirty="0">
                <a:solidFill>
                  <a:srgbClr val="990033"/>
                </a:solidFill>
                <a:latin typeface="Times New Roman" panose="02020603050405020304" pitchFamily="18" charset="0"/>
                <a:cs typeface="Times New Roman" panose="02020603050405020304" pitchFamily="18" charset="0"/>
              </a:rPr>
            </a:br>
            <a:r>
              <a:rPr lang="ru-RU" altLang="ru-RU" sz="2400" b="1" i="1" dirty="0" err="1">
                <a:solidFill>
                  <a:srgbClr val="990033"/>
                </a:solidFill>
                <a:latin typeface="Times New Roman" panose="02020603050405020304" pitchFamily="18" charset="0"/>
                <a:cs typeface="Times New Roman" panose="02020603050405020304" pitchFamily="18" charset="0"/>
              </a:rPr>
              <a:t>Електронні</a:t>
            </a:r>
            <a:r>
              <a:rPr lang="ru-RU" altLang="ru-RU" sz="2400" b="1" i="1" dirty="0">
                <a:solidFill>
                  <a:srgbClr val="990033"/>
                </a:solidFill>
                <a:latin typeface="Times New Roman" panose="02020603050405020304" pitchFamily="18" charset="0"/>
                <a:cs typeface="Times New Roman" panose="02020603050405020304" pitchFamily="18" charset="0"/>
              </a:rPr>
              <a:t> </a:t>
            </a:r>
            <a:r>
              <a:rPr lang="ru-RU" altLang="ru-RU" sz="2400" b="1" i="1" dirty="0" err="1">
                <a:solidFill>
                  <a:srgbClr val="990033"/>
                </a:solidFill>
                <a:latin typeface="Times New Roman" panose="02020603050405020304" pitchFamily="18" charset="0"/>
                <a:cs typeface="Times New Roman" panose="02020603050405020304" pitchFamily="18" charset="0"/>
              </a:rPr>
              <a:t>інформаційні</a:t>
            </a:r>
            <a:r>
              <a:rPr lang="ru-RU" altLang="ru-RU" sz="2400" b="1" i="1" dirty="0">
                <a:solidFill>
                  <a:srgbClr val="990033"/>
                </a:solidFill>
                <a:latin typeface="Times New Roman" panose="02020603050405020304" pitchFamily="18" charset="0"/>
                <a:cs typeface="Times New Roman" panose="02020603050405020304" pitchFamily="18" charset="0"/>
              </a:rPr>
              <a:t> </a:t>
            </a:r>
            <a:r>
              <a:rPr lang="ru-RU" altLang="ru-RU" sz="2400" b="1" i="1" dirty="0" err="1">
                <a:solidFill>
                  <a:srgbClr val="990033"/>
                </a:solidFill>
                <a:latin typeface="Times New Roman" panose="02020603050405020304" pitchFamily="18" charset="0"/>
                <a:cs typeface="Times New Roman" panose="02020603050405020304" pitchFamily="18" charset="0"/>
              </a:rPr>
              <a:t>ресурси</a:t>
            </a:r>
            <a:r>
              <a:rPr lang="ru-RU" altLang="ru-RU" sz="2400" b="1" i="1" dirty="0">
                <a:solidFill>
                  <a:srgbClr val="990033"/>
                </a:solidFill>
                <a:latin typeface="Times New Roman" panose="02020603050405020304" pitchFamily="18" charset="0"/>
                <a:cs typeface="Times New Roman" panose="02020603050405020304" pitchFamily="18" charset="0"/>
              </a:rPr>
              <a:t>: </a:t>
            </a:r>
            <a:r>
              <a:rPr lang="ru-RU" altLang="ru-RU" sz="2400" b="1" i="1" dirty="0" err="1">
                <a:solidFill>
                  <a:srgbClr val="990033"/>
                </a:solidFill>
                <a:latin typeface="Times New Roman" panose="02020603050405020304" pitchFamily="18" charset="0"/>
                <a:cs typeface="Times New Roman" panose="02020603050405020304" pitchFamily="18" charset="0"/>
              </a:rPr>
              <a:t>створення</a:t>
            </a:r>
            <a:r>
              <a:rPr lang="ru-RU" altLang="ru-RU" sz="2400" b="1" i="1" dirty="0">
                <a:solidFill>
                  <a:srgbClr val="990033"/>
                </a:solidFill>
                <a:latin typeface="Times New Roman" panose="02020603050405020304" pitchFamily="18" charset="0"/>
                <a:cs typeface="Times New Roman" panose="02020603050405020304" pitchFamily="18" charset="0"/>
              </a:rPr>
              <a:t>, </a:t>
            </a:r>
            <a:r>
              <a:rPr lang="ru-RU" altLang="ru-RU" sz="2400" b="1" i="1" dirty="0" err="1">
                <a:solidFill>
                  <a:srgbClr val="990033"/>
                </a:solidFill>
                <a:latin typeface="Times New Roman" panose="02020603050405020304" pitchFamily="18" charset="0"/>
                <a:cs typeface="Times New Roman" panose="02020603050405020304" pitchFamily="18" charset="0"/>
              </a:rPr>
              <a:t>використання</a:t>
            </a:r>
            <a:r>
              <a:rPr lang="ru-RU" altLang="ru-RU" sz="2400" b="1" i="1" dirty="0">
                <a:solidFill>
                  <a:srgbClr val="990033"/>
                </a:solidFill>
                <a:latin typeface="Times New Roman" panose="02020603050405020304" pitchFamily="18" charset="0"/>
                <a:cs typeface="Times New Roman" panose="02020603050405020304" pitchFamily="18" charset="0"/>
              </a:rPr>
              <a:t>, доступ</a:t>
            </a:r>
            <a:r>
              <a:rPr lang="ru-RU" altLang="ru-RU" sz="2400" b="1" dirty="0">
                <a:solidFill>
                  <a:srgbClr val="990033"/>
                </a:solidFill>
                <a:latin typeface="Times New Roman" panose="02020603050405020304" pitchFamily="18" charset="0"/>
                <a:cs typeface="Times New Roman" panose="02020603050405020304" pitchFamily="18" charset="0"/>
              </a:rPr>
              <a:t> </a:t>
            </a:r>
            <a:endParaRPr lang="ru-RU" altLang="ru-RU" sz="2400" b="1" dirty="0" smtClean="0">
              <a:solidFill>
                <a:srgbClr val="990033"/>
              </a:solidFill>
              <a:latin typeface="Times New Roman" panose="02020603050405020304" pitchFamily="18" charset="0"/>
              <a:cs typeface="Times New Roman" panose="02020603050405020304" pitchFamily="18" charset="0"/>
            </a:endParaRPr>
          </a:p>
          <a:p>
            <a:pPr marL="45720" lvl="0" indent="0" algn="ctr">
              <a:buNone/>
            </a:pPr>
            <a:r>
              <a:rPr lang="ru-RU" altLang="ru-RU" sz="1200" dirty="0">
                <a:solidFill>
                  <a:srgbClr val="000000"/>
                </a:solidFill>
                <a:latin typeface="Times New Roman" panose="02020603050405020304" pitchFamily="18" charset="0"/>
                <a:cs typeface="Times New Roman" panose="02020603050405020304" pitchFamily="18" charset="0"/>
              </a:rPr>
              <a:t/>
            </a:r>
            <a:br>
              <a:rPr lang="ru-RU" altLang="ru-RU" sz="1200" dirty="0">
                <a:solidFill>
                  <a:srgbClr val="000000"/>
                </a:solidFill>
                <a:latin typeface="Times New Roman" panose="02020603050405020304" pitchFamily="18" charset="0"/>
                <a:cs typeface="Times New Roman" panose="02020603050405020304" pitchFamily="18" charset="0"/>
              </a:rPr>
            </a:br>
            <a:r>
              <a:rPr lang="ru-RU" altLang="ru-RU" sz="2000" b="1" dirty="0">
                <a:solidFill>
                  <a:srgbClr val="990033"/>
                </a:solidFill>
                <a:latin typeface="Times New Roman" panose="02020603050405020304" pitchFamily="18" charset="0"/>
                <a:cs typeface="Times New Roman" panose="02020603050405020304" pitchFamily="18" charset="0"/>
              </a:rPr>
              <a:t>27-29 листопада 2013 р. </a:t>
            </a:r>
            <a:br>
              <a:rPr lang="ru-RU" altLang="ru-RU" sz="2000" b="1" dirty="0">
                <a:solidFill>
                  <a:srgbClr val="990033"/>
                </a:solidFill>
                <a:latin typeface="Times New Roman" panose="02020603050405020304" pitchFamily="18" charset="0"/>
                <a:cs typeface="Times New Roman" panose="02020603050405020304" pitchFamily="18" charset="0"/>
              </a:rPr>
            </a:br>
            <a:r>
              <a:rPr lang="ru-RU" altLang="ru-RU" sz="2000" b="1" dirty="0" err="1">
                <a:solidFill>
                  <a:srgbClr val="990033"/>
                </a:solidFill>
                <a:latin typeface="Times New Roman" panose="02020603050405020304" pitchFamily="18" charset="0"/>
                <a:cs typeface="Times New Roman" panose="02020603050405020304" pitchFamily="18" charset="0"/>
              </a:rPr>
              <a:t>Місце</a:t>
            </a:r>
            <a:r>
              <a:rPr lang="ru-RU" altLang="ru-RU" sz="2000" b="1" dirty="0">
                <a:solidFill>
                  <a:srgbClr val="990033"/>
                </a:solidFill>
                <a:latin typeface="Times New Roman" panose="02020603050405020304" pitchFamily="18" charset="0"/>
                <a:cs typeface="Times New Roman" panose="02020603050405020304" pitchFamily="18" charset="0"/>
              </a:rPr>
              <a:t> </a:t>
            </a:r>
            <a:r>
              <a:rPr lang="ru-RU" altLang="ru-RU" sz="2000" b="1" dirty="0" err="1">
                <a:solidFill>
                  <a:srgbClr val="990033"/>
                </a:solidFill>
                <a:latin typeface="Times New Roman" panose="02020603050405020304" pitchFamily="18" charset="0"/>
                <a:cs typeface="Times New Roman" panose="02020603050405020304" pitchFamily="18" charset="0"/>
              </a:rPr>
              <a:t>проведення</a:t>
            </a:r>
            <a:r>
              <a:rPr lang="ru-RU" altLang="ru-RU" sz="2000" b="1" dirty="0">
                <a:solidFill>
                  <a:srgbClr val="990033"/>
                </a:solidFill>
                <a:latin typeface="Times New Roman" panose="02020603050405020304" pitchFamily="18" charset="0"/>
                <a:cs typeface="Times New Roman" panose="02020603050405020304" pitchFamily="18" charset="0"/>
              </a:rPr>
              <a:t>: </a:t>
            </a:r>
            <a:r>
              <a:rPr lang="ru-RU" altLang="ru-RU" sz="2000" b="1" dirty="0" err="1">
                <a:solidFill>
                  <a:srgbClr val="990033"/>
                </a:solidFill>
                <a:latin typeface="Times New Roman" panose="02020603050405020304" pitchFamily="18" charset="0"/>
                <a:cs typeface="Times New Roman" panose="02020603050405020304" pitchFamily="18" charset="0"/>
              </a:rPr>
              <a:t>м.Київ</a:t>
            </a:r>
            <a:r>
              <a:rPr lang="ru-RU" altLang="ru-RU" sz="2000" b="1" dirty="0">
                <a:solidFill>
                  <a:srgbClr val="990033"/>
                </a:solidFill>
                <a:latin typeface="Times New Roman" panose="02020603050405020304" pitchFamily="18" charset="0"/>
                <a:cs typeface="Times New Roman" panose="02020603050405020304" pitchFamily="18" charset="0"/>
              </a:rPr>
              <a:t>, в рамках IV </a:t>
            </a:r>
            <a:r>
              <a:rPr lang="ru-RU" altLang="ru-RU" sz="2000" b="1" dirty="0" err="1">
                <a:solidFill>
                  <a:srgbClr val="990033"/>
                </a:solidFill>
                <a:latin typeface="Times New Roman" panose="02020603050405020304" pitchFamily="18" charset="0"/>
                <a:cs typeface="Times New Roman" panose="02020603050405020304" pitchFamily="18" charset="0"/>
              </a:rPr>
              <a:t>Міжнародного</a:t>
            </a:r>
            <a:r>
              <a:rPr lang="ru-RU" altLang="ru-RU" sz="2000" b="1" dirty="0">
                <a:solidFill>
                  <a:srgbClr val="990033"/>
                </a:solidFill>
                <a:latin typeface="Times New Roman" panose="02020603050405020304" pitchFamily="18" charset="0"/>
                <a:cs typeface="Times New Roman" panose="02020603050405020304" pitchFamily="18" charset="0"/>
              </a:rPr>
              <a:t> Форуму "</a:t>
            </a:r>
            <a:r>
              <a:rPr lang="ru-RU" altLang="ru-RU" sz="2000" b="1" dirty="0" err="1">
                <a:solidFill>
                  <a:srgbClr val="990033"/>
                </a:solidFill>
                <a:latin typeface="Times New Roman" panose="02020603050405020304" pitchFamily="18" charset="0"/>
                <a:cs typeface="Times New Roman" panose="02020603050405020304" pitchFamily="18" charset="0"/>
              </a:rPr>
              <a:t>Проблеми</a:t>
            </a:r>
            <a:r>
              <a:rPr lang="ru-RU" altLang="ru-RU" sz="2000" b="1" dirty="0">
                <a:solidFill>
                  <a:srgbClr val="990033"/>
                </a:solidFill>
                <a:latin typeface="Times New Roman" panose="02020603050405020304" pitchFamily="18" charset="0"/>
                <a:cs typeface="Times New Roman" panose="02020603050405020304" pitchFamily="18" charset="0"/>
              </a:rPr>
              <a:t> </a:t>
            </a:r>
            <a:r>
              <a:rPr lang="ru-RU" altLang="ru-RU" sz="2000" b="1" dirty="0" err="1">
                <a:solidFill>
                  <a:srgbClr val="990033"/>
                </a:solidFill>
                <a:latin typeface="Times New Roman" panose="02020603050405020304" pitchFamily="18" charset="0"/>
                <a:cs typeface="Times New Roman" panose="02020603050405020304" pitchFamily="18" charset="0"/>
              </a:rPr>
              <a:t>розвитку</a:t>
            </a:r>
            <a:r>
              <a:rPr lang="ru-RU" altLang="ru-RU" sz="2000" b="1" dirty="0">
                <a:solidFill>
                  <a:srgbClr val="990033"/>
                </a:solidFill>
                <a:latin typeface="Times New Roman" panose="02020603050405020304" pitchFamily="18" charset="0"/>
                <a:cs typeface="Times New Roman" panose="02020603050405020304" pitchFamily="18" charset="0"/>
              </a:rPr>
              <a:t> </a:t>
            </a:r>
            <a:r>
              <a:rPr lang="ru-RU" altLang="ru-RU" sz="2000" b="1" dirty="0" err="1">
                <a:solidFill>
                  <a:srgbClr val="990033"/>
                </a:solidFill>
                <a:latin typeface="Times New Roman" panose="02020603050405020304" pitchFamily="18" charset="0"/>
                <a:cs typeface="Times New Roman" panose="02020603050405020304" pitchFamily="18" charset="0"/>
              </a:rPr>
              <a:t>інформаційного</a:t>
            </a:r>
            <a:r>
              <a:rPr lang="ru-RU" altLang="ru-RU" sz="2000" b="1" dirty="0">
                <a:solidFill>
                  <a:srgbClr val="990033"/>
                </a:solidFill>
                <a:latin typeface="Times New Roman" panose="02020603050405020304" pitchFamily="18" charset="0"/>
                <a:cs typeface="Times New Roman" panose="02020603050405020304" pitchFamily="18" charset="0"/>
              </a:rPr>
              <a:t> </a:t>
            </a:r>
            <a:r>
              <a:rPr lang="ru-RU" altLang="ru-RU" sz="2000" b="1" dirty="0" err="1">
                <a:solidFill>
                  <a:srgbClr val="990033"/>
                </a:solidFill>
                <a:latin typeface="Times New Roman" panose="02020603050405020304" pitchFamily="18" charset="0"/>
                <a:cs typeface="Times New Roman" panose="02020603050405020304" pitchFamily="18" charset="0"/>
              </a:rPr>
              <a:t>суспільства</a:t>
            </a:r>
            <a:r>
              <a:rPr lang="ru-RU" altLang="ru-RU" sz="2000" b="1" dirty="0">
                <a:solidFill>
                  <a:srgbClr val="990033"/>
                </a:solidFill>
                <a:latin typeface="Times New Roman" panose="02020603050405020304" pitchFamily="18" charset="0"/>
                <a:cs typeface="Times New Roman" panose="02020603050405020304" pitchFamily="18" charset="0"/>
              </a:rPr>
              <a:t>" </a:t>
            </a:r>
            <a:endParaRPr lang="ru-RU" altLang="ru-RU" sz="49600" b="1" dirty="0">
              <a:solidFill>
                <a:srgbClr val="990033"/>
              </a:solidFill>
              <a:latin typeface="Times New Roman" panose="02020603050405020304" pitchFamily="18" charset="0"/>
              <a:cs typeface="Times New Roman" panose="02020603050405020304" pitchFamily="18" charset="0"/>
            </a:endParaRPr>
          </a:p>
          <a:p>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Реєстрація </a:t>
            </a:r>
            <a:r>
              <a:rPr lang="pl-PL" dirty="0" smtClean="0">
                <a:latin typeface="Times New Roman" panose="02020603050405020304" pitchFamily="18" charset="0"/>
                <a:cs typeface="Times New Roman" panose="02020603050405020304" pitchFamily="18" charset="0"/>
              </a:rPr>
              <a:t>htt</a:t>
            </a:r>
            <a:r>
              <a:rPr lang="en-US" dirty="0" smtClean="0">
                <a:latin typeface="Times New Roman" panose="02020603050405020304" pitchFamily="18" charset="0"/>
                <a:cs typeface="Times New Roman" panose="02020603050405020304" pitchFamily="18" charset="0"/>
              </a:rPr>
              <a:t>p://www.informatio.org.ua</a:t>
            </a:r>
            <a:endParaRPr lang="ru-RU" dirty="0">
              <a:latin typeface="Times New Roman" panose="02020603050405020304" pitchFamily="18" charset="0"/>
              <a:cs typeface="Times New Roman" panose="02020603050405020304" pitchFamily="18" charset="0"/>
            </a:endParaRPr>
          </a:p>
        </p:txBody>
      </p:sp>
      <p:sp>
        <p:nvSpPr>
          <p:cNvPr id="2" name="Дата 1"/>
          <p:cNvSpPr>
            <a:spLocks noGrp="1"/>
          </p:cNvSpPr>
          <p:nvPr>
            <p:ph type="dt" sz="half" idx="10"/>
          </p:nvPr>
        </p:nvSpPr>
        <p:spPr/>
        <p:txBody>
          <a:bodyPr/>
          <a:lstStyle/>
          <a:p>
            <a:fld id="{E834FBB9-31E8-4BFB-B8E0-ABB363696B9B}" type="datetime1">
              <a:rPr lang="ru-RU" smtClean="0"/>
              <a:t>20.11.2013</a:t>
            </a:fld>
            <a:endParaRPr lang="ru-RU"/>
          </a:p>
        </p:txBody>
      </p:sp>
      <p:sp>
        <p:nvSpPr>
          <p:cNvPr id="3" name="Нижний колонтитул 2"/>
          <p:cNvSpPr>
            <a:spLocks noGrp="1"/>
          </p:cNvSpPr>
          <p:nvPr>
            <p:ph type="ftr" sz="quarter" idx="11"/>
          </p:nvPr>
        </p:nvSpPr>
        <p:spPr/>
        <p:txBody>
          <a:bodyPr/>
          <a:lstStyle/>
          <a:p>
            <a:r>
              <a:rPr lang="en-US" dirty="0" smtClean="0"/>
              <a:t>(c) </a:t>
            </a:r>
            <a:r>
              <a:rPr lang="ru-RU" dirty="0" err="1" smtClean="0"/>
              <a:t>Асоціація</a:t>
            </a:r>
            <a:r>
              <a:rPr lang="ru-RU" dirty="0" smtClean="0"/>
              <a:t> "</a:t>
            </a:r>
            <a:r>
              <a:rPr lang="ru-RU" dirty="0" err="1" smtClean="0"/>
              <a:t>Інформатіо-Консорціум</a:t>
            </a:r>
            <a:r>
              <a:rPr lang="ru-RU" dirty="0" smtClean="0"/>
              <a:t>", 2013</a:t>
            </a:r>
            <a:endParaRPr lang="ru-RU" dirty="0"/>
          </a:p>
        </p:txBody>
      </p:sp>
      <p:sp>
        <p:nvSpPr>
          <p:cNvPr id="4" name="Номер слайда 3"/>
          <p:cNvSpPr>
            <a:spLocks noGrp="1"/>
          </p:cNvSpPr>
          <p:nvPr>
            <p:ph type="sldNum" sz="quarter" idx="12"/>
          </p:nvPr>
        </p:nvSpPr>
        <p:spPr/>
        <p:txBody>
          <a:bodyPr/>
          <a:lstStyle/>
          <a:p>
            <a:fld id="{6AC7783A-76CF-4E50-B0E8-9DDD0EFF5229}" type="slidenum">
              <a:rPr lang="ru-RU" smtClean="0"/>
              <a:t>96</a:t>
            </a:fld>
            <a:endParaRPr lang="ru-RU"/>
          </a:p>
        </p:txBody>
      </p:sp>
      <p:sp>
        <p:nvSpPr>
          <p:cNvPr id="8" name="Rectangle 1"/>
          <p:cNvSpPr>
            <a:spLocks noChangeArrowheads="1"/>
          </p:cNvSpPr>
          <p:nvPr/>
        </p:nvSpPr>
        <p:spPr bwMode="auto">
          <a:xfrm>
            <a:off x="0" y="105489"/>
            <a:ext cx="25519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990033"/>
                </a:solidFill>
                <a:effectLst/>
                <a:latin typeface="Arial" pitchFamily="34" charset="0"/>
                <a:cs typeface="Arial" pitchFamily="34" charset="0"/>
              </a:rPr>
              <a:t>  </a:t>
            </a:r>
            <a:endParaRPr kumimoji="0" lang="ru-RU" altLang="ru-RU"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4" name="Picture 2" descr="Informatio-2009 Announc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836712"/>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1691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6512511" cy="1143000"/>
          </a:xfrm>
        </p:spPr>
        <p:txBody>
          <a:bodyPr/>
          <a:lstStyle/>
          <a:p>
            <a:pPr marL="0" indent="0">
              <a:buNone/>
            </a:pPr>
            <a:r>
              <a:rPr lang="uk-UA" dirty="0" smtClean="0"/>
              <a:t>Дякуємо за увагу!</a:t>
            </a:r>
            <a:endParaRPr lang="ru-RU" dirty="0"/>
          </a:p>
        </p:txBody>
      </p:sp>
      <p:sp>
        <p:nvSpPr>
          <p:cNvPr id="3" name="Объект 2"/>
          <p:cNvSpPr>
            <a:spLocks noGrp="1"/>
          </p:cNvSpPr>
          <p:nvPr>
            <p:ph sz="quarter" idx="13"/>
          </p:nvPr>
        </p:nvSpPr>
        <p:spPr>
          <a:xfrm>
            <a:off x="1547664" y="2780928"/>
            <a:ext cx="6400800" cy="3474720"/>
          </a:xfrm>
        </p:spPr>
        <p:txBody>
          <a:bodyPr>
            <a:normAutofit lnSpcReduction="10000"/>
          </a:bodyPr>
          <a:lstStyle/>
          <a:p>
            <a:pPr marL="45720" indent="0" algn="r">
              <a:buNone/>
            </a:pPr>
            <a:r>
              <a:rPr lang="uk-UA" sz="2400" i="1" dirty="0" smtClean="0"/>
              <a:t>Васильєв Олексій Всеволодович,</a:t>
            </a:r>
          </a:p>
          <a:p>
            <a:pPr marL="45720" indent="0" algn="r">
              <a:buNone/>
            </a:pPr>
            <a:r>
              <a:rPr lang="uk-UA" sz="2400" i="1" dirty="0" err="1" smtClean="0"/>
              <a:t>к.т.н</a:t>
            </a:r>
            <a:r>
              <a:rPr lang="uk-UA" sz="2400" i="1" smtClean="0"/>
              <a:t>.</a:t>
            </a:r>
            <a:endParaRPr lang="uk-UA" sz="2400" i="1" dirty="0" smtClean="0"/>
          </a:p>
          <a:p>
            <a:pPr marL="45720" indent="0" algn="r">
              <a:buNone/>
            </a:pPr>
            <a:endParaRPr lang="uk-UA" sz="2400" i="1" dirty="0"/>
          </a:p>
          <a:p>
            <a:pPr marL="45720" indent="0" algn="r">
              <a:buNone/>
            </a:pPr>
            <a:r>
              <a:rPr lang="ru-RU" sz="2400" i="1" dirty="0" err="1" smtClean="0"/>
              <a:t>Асоц</a:t>
            </a:r>
            <a:r>
              <a:rPr lang="uk-UA" sz="2400" i="1" dirty="0" err="1" smtClean="0"/>
              <a:t>іація</a:t>
            </a:r>
            <a:r>
              <a:rPr lang="uk-UA" sz="2400" i="1" dirty="0" smtClean="0"/>
              <a:t> «</a:t>
            </a:r>
            <a:r>
              <a:rPr lang="uk-UA" sz="2400" i="1" dirty="0" err="1" smtClean="0"/>
              <a:t>Інформатіо</a:t>
            </a:r>
            <a:r>
              <a:rPr lang="uk-UA" sz="2400" i="1" dirty="0" smtClean="0"/>
              <a:t> – Консорціум», Директор</a:t>
            </a:r>
          </a:p>
          <a:p>
            <a:pPr marL="45720" indent="0" algn="r">
              <a:buNone/>
            </a:pPr>
            <a:endParaRPr lang="uk-UA" sz="2400" i="1" dirty="0"/>
          </a:p>
          <a:p>
            <a:pPr marL="45720" indent="0" algn="r">
              <a:buNone/>
            </a:pPr>
            <a:r>
              <a:rPr lang="uk-UA" sz="2400" i="1" dirty="0" smtClean="0"/>
              <a:t>тел. +380(44)-501-1295</a:t>
            </a:r>
          </a:p>
          <a:p>
            <a:pPr marL="45720" indent="0" algn="r">
              <a:buNone/>
            </a:pPr>
            <a:r>
              <a:rPr lang="en-US" sz="2400" i="1" dirty="0" smtClean="0"/>
              <a:t>oleksii.vasyliev@gmail.com</a:t>
            </a:r>
            <a:r>
              <a:rPr lang="uk-UA" sz="2400" i="1" dirty="0" smtClean="0"/>
              <a:t> </a:t>
            </a:r>
            <a:endParaRPr lang="ru-RU" sz="2400" i="1" dirty="0"/>
          </a:p>
        </p:txBody>
      </p:sp>
      <p:sp>
        <p:nvSpPr>
          <p:cNvPr id="4" name="Дата 3"/>
          <p:cNvSpPr>
            <a:spLocks noGrp="1"/>
          </p:cNvSpPr>
          <p:nvPr>
            <p:ph type="dt" sz="half" idx="10"/>
          </p:nvPr>
        </p:nvSpPr>
        <p:spPr/>
        <p:txBody>
          <a:bodyPr/>
          <a:lstStyle/>
          <a:p>
            <a:fld id="{55F2B24A-1A67-4EEF-96B5-E7CE9BD2C146}" type="datetime1">
              <a:rPr lang="ru-RU" smtClean="0"/>
              <a:t>20.11.2013</a:t>
            </a:fld>
            <a:endParaRPr lang="ru-RU"/>
          </a:p>
        </p:txBody>
      </p:sp>
      <p:sp>
        <p:nvSpPr>
          <p:cNvPr id="5" name="Нижний колонтитул 4"/>
          <p:cNvSpPr>
            <a:spLocks noGrp="1"/>
          </p:cNvSpPr>
          <p:nvPr>
            <p:ph type="ftr" sz="quarter" idx="11"/>
          </p:nvPr>
        </p:nvSpPr>
        <p:spPr/>
        <p:txBody>
          <a:bodyPr/>
          <a:lstStyle/>
          <a:p>
            <a:r>
              <a:rPr lang="en-US" smtClean="0"/>
              <a:t>(c) </a:t>
            </a:r>
            <a:r>
              <a:rPr lang="ru-RU" smtClean="0"/>
              <a:t>Асоціація "Інформатіо-Консорціум", 2013</a:t>
            </a:r>
            <a:endParaRPr lang="ru-RU"/>
          </a:p>
        </p:txBody>
      </p:sp>
      <p:sp>
        <p:nvSpPr>
          <p:cNvPr id="6" name="Номер слайда 5"/>
          <p:cNvSpPr>
            <a:spLocks noGrp="1"/>
          </p:cNvSpPr>
          <p:nvPr>
            <p:ph type="sldNum" sz="quarter" idx="12"/>
          </p:nvPr>
        </p:nvSpPr>
        <p:spPr/>
        <p:txBody>
          <a:bodyPr/>
          <a:lstStyle/>
          <a:p>
            <a:fld id="{6BCB3F4D-6DF0-43F2-A1EA-34508B7DD361}" type="slidenum">
              <a:rPr lang="ru-RU" smtClean="0"/>
              <a:t>97</a:t>
            </a:fld>
            <a:endParaRPr lang="ru-RU"/>
          </a:p>
        </p:txBody>
      </p:sp>
    </p:spTree>
    <p:extLst>
      <p:ext uri="{BB962C8B-B14F-4D97-AF65-F5344CB8AC3E}">
        <p14:creationId xmlns:p14="http://schemas.microsoft.com/office/powerpoint/2010/main" val="1898060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ижний колонтитул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9pPr>
          </a:lstStyle>
          <a:p>
            <a:pPr eaLnBrk="1" hangingPunct="1"/>
            <a:r>
              <a:rPr lang="en-US" sz="1400" smtClean="0"/>
              <a:t>(c) </a:t>
            </a:r>
            <a:r>
              <a:rPr lang="ru-RU" sz="1400" smtClean="0"/>
              <a:t>Асоціація "Інформатіо-Консорціум", 2013</a:t>
            </a:r>
            <a:endParaRPr lang="ru-RU" sz="1400"/>
          </a:p>
        </p:txBody>
      </p:sp>
      <p:sp>
        <p:nvSpPr>
          <p:cNvPr id="4099"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9pPr>
          </a:lstStyle>
          <a:p>
            <a:pPr eaLnBrk="1" hangingPunct="1"/>
            <a:fld id="{6CE5D1F2-BACF-43C9-9C70-670281532C08}" type="slidenum">
              <a:rPr lang="ru-RU" sz="2600" smtClean="0">
                <a:solidFill>
                  <a:schemeClr val="bg1"/>
                </a:solidFill>
              </a:rPr>
              <a:pPr eaLnBrk="1" hangingPunct="1"/>
              <a:t>98</a:t>
            </a:fld>
            <a:endParaRPr lang="ru-RU" sz="2600" smtClean="0">
              <a:solidFill>
                <a:schemeClr val="bg1"/>
              </a:solidFill>
            </a:endParaRPr>
          </a:p>
        </p:txBody>
      </p:sp>
      <p:sp>
        <p:nvSpPr>
          <p:cNvPr id="4100" name="AutoShape 2"/>
          <p:cNvSpPr>
            <a:spLocks noGrp="1" noChangeArrowheads="1"/>
          </p:cNvSpPr>
          <p:nvPr>
            <p:ph type="title"/>
          </p:nvPr>
        </p:nvSpPr>
        <p:spPr/>
        <p:txBody>
          <a:bodyPr/>
          <a:lstStyle/>
          <a:p>
            <a:pPr eaLnBrk="1" hangingPunct="1"/>
            <a:r>
              <a:rPr lang="uk-UA" sz="3200" smtClean="0"/>
              <a:t>СИСТЕМИ ПОШУКУ НАУКОВОЇ ІНФОРМАЦІЇ </a:t>
            </a:r>
            <a:r>
              <a:rPr lang="uk-UA" sz="2400" smtClean="0"/>
              <a:t>(за принципами організації</a:t>
            </a:r>
            <a:r>
              <a:rPr lang="ru-RU" sz="2400" smtClean="0"/>
              <a:t> </a:t>
            </a:r>
            <a:r>
              <a:rPr lang="uk-UA" sz="2400" smtClean="0"/>
              <a:t>)</a:t>
            </a:r>
            <a:endParaRPr lang="ru-RU" sz="2400" smtClean="0"/>
          </a:p>
        </p:txBody>
      </p:sp>
      <p:sp>
        <p:nvSpPr>
          <p:cNvPr id="9219" name="Rectangle 3"/>
          <p:cNvSpPr>
            <a:spLocks noGrp="1" noChangeArrowheads="1"/>
          </p:cNvSpPr>
          <p:nvPr>
            <p:ph type="body" idx="4294967295"/>
          </p:nvPr>
        </p:nvSpPr>
        <p:spPr>
          <a:xfrm>
            <a:off x="755576" y="620688"/>
            <a:ext cx="7693025" cy="3724275"/>
          </a:xfrm>
          <a:prstGeom prst="rect">
            <a:avLst/>
          </a:prstGeom>
        </p:spPr>
        <p:txBody>
          <a:bodyPr/>
          <a:lstStyle/>
          <a:p>
            <a:pPr marL="381000" indent="-381000" eaLnBrk="1" hangingPunct="1">
              <a:buFont typeface="Wingdings" pitchFamily="2" charset="2"/>
              <a:buAutoNum type="arabicPeriod"/>
            </a:pPr>
            <a:r>
              <a:rPr lang="uk-UA" dirty="0" smtClean="0"/>
              <a:t>Професіональні системи </a:t>
            </a:r>
          </a:p>
          <a:p>
            <a:pPr marL="381000" indent="-381000" eaLnBrk="1" hangingPunct="1">
              <a:buFont typeface="Wingdings" pitchFamily="2" charset="2"/>
              <a:buAutoNum type="arabicPeriod"/>
            </a:pPr>
            <a:r>
              <a:rPr lang="uk-UA" dirty="0" err="1" smtClean="0"/>
              <a:t>Системи-агрегатори</a:t>
            </a:r>
            <a:r>
              <a:rPr lang="uk-UA" dirty="0" smtClean="0"/>
              <a:t> </a:t>
            </a:r>
          </a:p>
          <a:p>
            <a:pPr marL="381000" indent="-381000" eaLnBrk="1" hangingPunct="1">
              <a:buFont typeface="Wingdings" pitchFamily="2" charset="2"/>
              <a:buAutoNum type="arabicPeriod"/>
            </a:pPr>
            <a:r>
              <a:rPr lang="uk-UA" dirty="0" smtClean="0"/>
              <a:t>Автономні інформаційно-пошукові системи (бази даних)</a:t>
            </a:r>
          </a:p>
          <a:p>
            <a:pPr marL="381000" indent="-381000" eaLnBrk="1" hangingPunct="1">
              <a:buFont typeface="Wingdings" pitchFamily="2" charset="2"/>
              <a:buAutoNum type="arabicPeriod"/>
            </a:pPr>
            <a:r>
              <a:rPr lang="uk-UA" dirty="0" smtClean="0"/>
              <a:t>Пошукові системи видавництв наукової періодики</a:t>
            </a:r>
            <a:endParaRPr lang="ru-RU" dirty="0" smtClean="0"/>
          </a:p>
          <a:p>
            <a:pPr marL="381000" indent="-381000" eaLnBrk="1" hangingPunct="1">
              <a:buFont typeface="Wingdings" pitchFamily="2" charset="2"/>
              <a:buAutoNum type="arabicPeriod"/>
            </a:pPr>
            <a:r>
              <a:rPr lang="ru-RU" dirty="0" err="1" smtClean="0"/>
              <a:t>Електронн</a:t>
            </a:r>
            <a:r>
              <a:rPr lang="uk-UA" dirty="0" smtClean="0"/>
              <a:t>і бібліотеки наукових товариств </a:t>
            </a:r>
          </a:p>
        </p:txBody>
      </p:sp>
      <p:sp>
        <p:nvSpPr>
          <p:cNvPr id="2" name="Дата 1"/>
          <p:cNvSpPr>
            <a:spLocks noGrp="1"/>
          </p:cNvSpPr>
          <p:nvPr>
            <p:ph type="dt" sz="half" idx="10"/>
          </p:nvPr>
        </p:nvSpPr>
        <p:spPr/>
        <p:txBody>
          <a:bodyPr/>
          <a:lstStyle/>
          <a:p>
            <a:fld id="{74B014BC-1A4D-4CB0-B69B-ED8386691B5B}" type="datetime1">
              <a:rPr lang="ru-RU" smtClean="0"/>
              <a:t>20.11.2013</a:t>
            </a:fld>
            <a:endParaRPr lang="ru-RU"/>
          </a:p>
        </p:txBody>
      </p:sp>
    </p:spTree>
    <p:extLst>
      <p:ext uri="{BB962C8B-B14F-4D97-AF65-F5344CB8AC3E}">
        <p14:creationId xmlns:p14="http://schemas.microsoft.com/office/powerpoint/2010/main" val="4129873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ижний колонтитул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9pPr>
          </a:lstStyle>
          <a:p>
            <a:pPr eaLnBrk="1" hangingPunct="1"/>
            <a:r>
              <a:rPr lang="en-US" sz="1400" smtClean="0"/>
              <a:t>(c) </a:t>
            </a:r>
            <a:r>
              <a:rPr lang="ru-RU" sz="1400" smtClean="0"/>
              <a:t>Асоціація "Інформатіо-Консорціум", 2013</a:t>
            </a:r>
            <a:endParaRPr lang="ru-RU" sz="1400"/>
          </a:p>
        </p:txBody>
      </p:sp>
      <p:sp>
        <p:nvSpPr>
          <p:cNvPr id="5123"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6pPr>
            <a:lvl7pPr marL="29718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7pPr>
            <a:lvl8pPr marL="34290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8pPr>
            <a:lvl9pPr marL="3886200" indent="-228600" eaLnBrk="0" fontAlgn="base" hangingPunct="0">
              <a:lnSpc>
                <a:spcPct val="90000"/>
              </a:lnSpc>
              <a:spcBef>
                <a:spcPct val="20000"/>
              </a:spcBef>
              <a:spcAft>
                <a:spcPct val="0"/>
              </a:spcAft>
              <a:buClr>
                <a:schemeClr val="tx1"/>
              </a:buClr>
              <a:buSzPct val="75000"/>
              <a:buFont typeface="Wingdings" pitchFamily="2" charset="2"/>
              <a:buChar char="l"/>
              <a:defRPr sz="2400">
                <a:solidFill>
                  <a:schemeClr val="tx1"/>
                </a:solidFill>
                <a:latin typeface="Arial" pitchFamily="34" charset="0"/>
              </a:defRPr>
            </a:lvl9pPr>
          </a:lstStyle>
          <a:p>
            <a:pPr eaLnBrk="1" hangingPunct="1"/>
            <a:fld id="{58F2964E-9563-45D1-AF56-C5FD568861E4}" type="slidenum">
              <a:rPr lang="ru-RU" sz="2600" smtClean="0">
                <a:solidFill>
                  <a:schemeClr val="bg1"/>
                </a:solidFill>
              </a:rPr>
              <a:pPr eaLnBrk="1" hangingPunct="1"/>
              <a:t>99</a:t>
            </a:fld>
            <a:endParaRPr lang="ru-RU" sz="2600" smtClean="0">
              <a:solidFill>
                <a:schemeClr val="bg1"/>
              </a:solidFill>
            </a:endParaRPr>
          </a:p>
        </p:txBody>
      </p:sp>
      <p:sp>
        <p:nvSpPr>
          <p:cNvPr id="5124" name="AutoShape 2"/>
          <p:cNvSpPr>
            <a:spLocks noGrp="1" noChangeArrowheads="1"/>
          </p:cNvSpPr>
          <p:nvPr>
            <p:ph type="title"/>
          </p:nvPr>
        </p:nvSpPr>
        <p:spPr/>
        <p:txBody>
          <a:bodyPr/>
          <a:lstStyle/>
          <a:p>
            <a:pPr eaLnBrk="1" hangingPunct="1"/>
            <a:r>
              <a:rPr lang="uk-UA" sz="3200" dirty="0" smtClean="0"/>
              <a:t>СИСТЕМИ ПОШУКУ НАУКОВОЇ ІНФОРМАЦІЇ </a:t>
            </a:r>
            <a:r>
              <a:rPr lang="uk-UA" sz="2400" dirty="0" smtClean="0"/>
              <a:t>(за принципами організації</a:t>
            </a:r>
            <a:r>
              <a:rPr lang="ru-RU" sz="2400" dirty="0" smtClean="0"/>
              <a:t> </a:t>
            </a:r>
            <a:r>
              <a:rPr lang="uk-UA" sz="2400" dirty="0" smtClean="0"/>
              <a:t>)</a:t>
            </a:r>
            <a:endParaRPr lang="ru-RU" sz="2400" dirty="0" smtClean="0"/>
          </a:p>
        </p:txBody>
      </p:sp>
      <p:sp>
        <p:nvSpPr>
          <p:cNvPr id="14339" name="Rectangle 3"/>
          <p:cNvSpPr>
            <a:spLocks noGrp="1" noChangeArrowheads="1"/>
          </p:cNvSpPr>
          <p:nvPr>
            <p:ph type="body" idx="4294967295"/>
          </p:nvPr>
        </p:nvSpPr>
        <p:spPr>
          <a:xfrm>
            <a:off x="755576" y="332656"/>
            <a:ext cx="7693025" cy="3724275"/>
          </a:xfrm>
          <a:prstGeom prst="rect">
            <a:avLst/>
          </a:prstGeom>
        </p:spPr>
        <p:txBody>
          <a:bodyPr/>
          <a:lstStyle/>
          <a:p>
            <a:pPr marL="533400" indent="-533400" eaLnBrk="1" hangingPunct="1">
              <a:lnSpc>
                <a:spcPct val="90000"/>
              </a:lnSpc>
              <a:buFont typeface="Wingdings" pitchFamily="2" charset="2"/>
              <a:buAutoNum type="arabicPeriod" startAt="6"/>
            </a:pPr>
            <a:r>
              <a:rPr lang="uk-UA" dirty="0" smtClean="0"/>
              <a:t>Інституційні </a:t>
            </a:r>
            <a:r>
              <a:rPr lang="uk-UA" dirty="0" err="1" smtClean="0"/>
              <a:t>репозитарії</a:t>
            </a:r>
            <a:r>
              <a:rPr lang="uk-UA" dirty="0" smtClean="0"/>
              <a:t> бібліотечних консорціумів та університетів, а також системи, що підтримують концепцію відкритого доступу до інформації </a:t>
            </a:r>
          </a:p>
          <a:p>
            <a:pPr marL="533400" indent="-533400" eaLnBrk="1" hangingPunct="1">
              <a:lnSpc>
                <a:spcPct val="90000"/>
              </a:lnSpc>
              <a:buFont typeface="Wingdings" pitchFamily="2" charset="2"/>
              <a:buAutoNum type="arabicPeriod" startAt="6"/>
            </a:pPr>
            <a:r>
              <a:rPr lang="uk-UA" dirty="0" smtClean="0"/>
              <a:t>Бібліотечні інформаційно-пошукові системи, </a:t>
            </a:r>
            <a:r>
              <a:rPr lang="uk-UA" dirty="0" err="1" smtClean="0"/>
              <a:t>веб-портали</a:t>
            </a:r>
            <a:r>
              <a:rPr lang="uk-UA" dirty="0" smtClean="0"/>
              <a:t> бібліотек, інформаційних центрів та установ.</a:t>
            </a:r>
          </a:p>
          <a:p>
            <a:pPr marL="533400" indent="-533400" eaLnBrk="1" hangingPunct="1">
              <a:lnSpc>
                <a:spcPct val="90000"/>
              </a:lnSpc>
              <a:buFont typeface="Wingdings" pitchFamily="2" charset="2"/>
              <a:buAutoNum type="arabicPeriod" startAt="6"/>
            </a:pPr>
            <a:r>
              <a:rPr lang="uk-UA" dirty="0" smtClean="0"/>
              <a:t>Спеціалізовані системи пошуку наукової інформації в Інтернет</a:t>
            </a:r>
            <a:r>
              <a:rPr lang="ru-RU" dirty="0" smtClean="0"/>
              <a:t> </a:t>
            </a:r>
            <a:endParaRPr lang="uk-UA" dirty="0" smtClean="0"/>
          </a:p>
        </p:txBody>
      </p:sp>
      <p:sp>
        <p:nvSpPr>
          <p:cNvPr id="2" name="Дата 1"/>
          <p:cNvSpPr>
            <a:spLocks noGrp="1"/>
          </p:cNvSpPr>
          <p:nvPr>
            <p:ph type="dt" sz="half" idx="10"/>
          </p:nvPr>
        </p:nvSpPr>
        <p:spPr/>
        <p:txBody>
          <a:bodyPr/>
          <a:lstStyle/>
          <a:p>
            <a:fld id="{E934A7DB-B1A2-4094-8A48-962B8480C96D}" type="datetime1">
              <a:rPr lang="ru-RU" smtClean="0"/>
              <a:t>20.11.2013</a:t>
            </a:fld>
            <a:endParaRPr lang="ru-RU"/>
          </a:p>
        </p:txBody>
      </p:sp>
    </p:spTree>
    <p:extLst>
      <p:ext uri="{BB962C8B-B14F-4D97-AF65-F5344CB8AC3E}">
        <p14:creationId xmlns:p14="http://schemas.microsoft.com/office/powerpoint/2010/main" val="2414668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2059</TotalTime>
  <Words>5714</Words>
  <Application>Microsoft Office PowerPoint</Application>
  <PresentationFormat>Экран (4:3)</PresentationFormat>
  <Paragraphs>1166</Paragraphs>
  <Slides>114</Slides>
  <Notes>21</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114</vt:i4>
      </vt:variant>
    </vt:vector>
  </HeadingPairs>
  <TitlesOfParts>
    <vt:vector size="118" baseType="lpstr">
      <vt:lpstr>Воздушный поток</vt:lpstr>
      <vt:lpstr>VISIO</vt:lpstr>
      <vt:lpstr>Діаграма</vt:lpstr>
      <vt:lpstr>Image</vt:lpstr>
      <vt:lpstr>"Напрями співпраці університету  з науковометричними інформаційними системами  - моніторинг, аналіз досліджень та індексування публікацій ВНЗ" </vt:lpstr>
      <vt:lpstr>Презентация PowerPoint</vt:lpstr>
      <vt:lpstr>Презентация PowerPoint</vt:lpstr>
      <vt:lpstr>Презентация PowerPoint</vt:lpstr>
      <vt:lpstr>Інформаційні ресурси “Інформатіо-Kонсорціуму” (координатор проекту eIFL в Україні)</vt:lpstr>
      <vt:lpstr>Наукометрия</vt:lpstr>
      <vt:lpstr>Наукометрична база даних</vt:lpstr>
      <vt:lpstr>Загальна схема джерел інформаційного забезпечення Університету</vt:lpstr>
      <vt:lpstr>Презентация PowerPoint</vt:lpstr>
      <vt:lpstr>Приклади наукометричних БД</vt:lpstr>
      <vt:lpstr>Приклади наукометричних БД початок списку з 150 продуктів http://ebscohost.com/academic</vt:lpstr>
      <vt:lpstr>Напрями інформаційного забезпечення</vt:lpstr>
      <vt:lpstr>Приклад пошуку EBSCO – експертний рівень</vt:lpstr>
      <vt:lpstr>EBSCO Academic Premier: Search {“scientific communication”}</vt:lpstr>
      <vt:lpstr>Інформаційний пошук в EBSCO</vt:lpstr>
      <vt:lpstr>Порівняння результатів пошуку “sport medicine” or “sports medicine”&lt; - ВИБІР МАЄ ЗНАЧЕННЯ!</vt:lpstr>
      <vt:lpstr>Експертний пошук</vt:lpstr>
      <vt:lpstr>Compendex (http://www.ei.org)</vt:lpstr>
      <vt:lpstr>INSPEC (http://www.ei.org)</vt:lpstr>
      <vt:lpstr>SciVerse Hub</vt:lpstr>
      <vt:lpstr>Місце українських наукових періодичних видань у міжнародній системі наукової інформації</vt:lpstr>
      <vt:lpstr>SCOPUS</vt:lpstr>
      <vt:lpstr>Системи рейтингу наукових журналів</vt:lpstr>
      <vt:lpstr>Презентация PowerPoint</vt:lpstr>
      <vt:lpstr>SJR (Scomago journal rank) http://www.scimagojr.com/SCImagoJournalRank.pdf </vt:lpstr>
      <vt:lpstr>SCOPUS –  Результати пошуку документів</vt:lpstr>
      <vt:lpstr>Аналіз результатів у INSPEC Direct</vt:lpstr>
      <vt:lpstr>SCOPUS – Аналіз результатів- Документ</vt:lpstr>
      <vt:lpstr>Кореляція між виданням наукових статей і використанням електронних ресурсів</vt:lpstr>
      <vt:lpstr>Переваги використання наукометричних інформаційних систем та баз даних</vt:lpstr>
      <vt:lpstr>“Інформаційний спектр” потреб організації</vt:lpstr>
      <vt:lpstr>Порівняння інформаційних систем</vt:lpstr>
      <vt:lpstr>Презентация PowerPoint</vt:lpstr>
      <vt:lpstr>Моніторинг журналу</vt:lpstr>
      <vt:lpstr>SCOPUS: Моніторинг журналів</vt:lpstr>
      <vt:lpstr>SCOPUS: Моніторинг журналів - SJR</vt:lpstr>
      <vt:lpstr>SCOPUS: Моніторинг журналів - SNIP</vt:lpstr>
      <vt:lpstr>SCOPUS: Моніторинг журналів - Citations</vt:lpstr>
      <vt:lpstr>SCOPUS: Моніторинг журналів - Docs</vt:lpstr>
      <vt:lpstr>SCOPUS: Моніторинг журналів – Not Cited</vt:lpstr>
      <vt:lpstr>SCOPUS: Моніторинг журналів- Reviews %</vt:lpstr>
      <vt:lpstr>SCOPUS: Моніторинг журналів</vt:lpstr>
      <vt:lpstr>SCOPUS – Аналіз результатів: Автор</vt:lpstr>
      <vt:lpstr>SCOPUS – Аналіз результатів: Установа</vt:lpstr>
      <vt:lpstr>Місце українських наукових періодичних видань у міжнародній системі наукової інформації</vt:lpstr>
      <vt:lpstr>Україна в рейтингу SCIMAGOJR = 38</vt:lpstr>
      <vt:lpstr>Презентация PowerPoint</vt:lpstr>
      <vt:lpstr>Де публікуються українські науковці та спеціалісти? Результати пошуку в SCOPUS (AF.Search-&gt; Ukraine OR {Af.City} </vt:lpstr>
      <vt:lpstr>Україна: Граф публікацій по предметних розділах</vt:lpstr>
      <vt:lpstr>Польща: Граф публікацій по предметних розділах</vt:lpstr>
      <vt:lpstr>США: Граф публікацій по предметних розділах</vt:lpstr>
      <vt:lpstr>Презентация PowerPoint</vt:lpstr>
      <vt:lpstr>Місце українських наукових періодичних видань у міжнародній системі наукової інформації</vt:lpstr>
      <vt:lpstr>Місце українських наукових періодичних видань у міжнародній системі наукової інформації</vt:lpstr>
      <vt:lpstr>Місце українських наукових періодичних видань у міжнародній системі наукової інформації (по даним SCOPUS)</vt:lpstr>
      <vt:lpstr>Порівняння журналів в процесі моніторингу</vt:lpstr>
      <vt:lpstr>http://info.scival.com  Дослідження  наукового менеджменту</vt:lpstr>
      <vt:lpstr>Наукометричні БД: Інформаційні процедури користувача</vt:lpstr>
      <vt:lpstr>EMBASE.com</vt:lpstr>
      <vt:lpstr>Обмен липопротеинов и атерогенезис</vt:lpstr>
      <vt:lpstr>EMBASE.com</vt:lpstr>
      <vt:lpstr>Что такое тезаурус EMTREE?</vt:lpstr>
      <vt:lpstr>Caplus via STN International</vt:lpstr>
      <vt:lpstr>STN Anavist - Інтерфейс</vt:lpstr>
      <vt:lpstr>STN Anavist - Аналіз</vt:lpstr>
      <vt:lpstr>STN Anavist – Аналіз – Тематичний ландшафт</vt:lpstr>
      <vt:lpstr>STN Anavist – Аналіз – Організації соавторів</vt:lpstr>
      <vt:lpstr>STN Anavist – Аналіз – Динаміка співавторства</vt:lpstr>
      <vt:lpstr>STN Anavist – Аналіз –  Динаміка технологічних індикаторів</vt:lpstr>
      <vt:lpstr>STN Anavist – Кластерний аналіз</vt:lpstr>
      <vt:lpstr>STN Anavist – Аналіз – Тематичний рейтинг</vt:lpstr>
      <vt:lpstr>Переваги використання реферативно-бібліографічних інформаційних систем та баз даних</vt:lpstr>
      <vt:lpstr>Включення до індексування</vt:lpstr>
      <vt:lpstr>Менеджмент наукового журналу</vt:lpstr>
      <vt:lpstr>Рекомендації щодо аплікації видання до Експертної ради по відбору… (SCOPUS)</vt:lpstr>
      <vt:lpstr>Презентация PowerPoint</vt:lpstr>
      <vt:lpstr>Презентация PowerPoint</vt:lpstr>
      <vt:lpstr>Презентация PowerPoint</vt:lpstr>
      <vt:lpstr>Презентация PowerPoint</vt:lpstr>
      <vt:lpstr>Що робити для піднесення рейтингу журналу?</vt:lpstr>
      <vt:lpstr>Презентация PowerPoint</vt:lpstr>
      <vt:lpstr>Загальні пропорції представництва: Україна&gt; Хронологічна ретроспектива</vt:lpstr>
      <vt:lpstr>Загальні пропорції  -  проблеми транслітерації і перекладу назв</vt:lpstr>
      <vt:lpstr>Загальні пропорції  -  проблеми ідентифікації</vt:lpstr>
      <vt:lpstr>Загальні пропорції  -  організаційні і технічні проблеми (?)</vt:lpstr>
      <vt:lpstr>Що робити редактору (видавцю) наукового журналу?</vt:lpstr>
      <vt:lpstr>Що робити для піднесення рейтингу журналу?</vt:lpstr>
      <vt:lpstr>SCOPUS: ДонНУ (1995-2010)</vt:lpstr>
      <vt:lpstr>SCOPUS: ДонНУ (1995-2010)</vt:lpstr>
      <vt:lpstr>SCOPUS: ДонНУ</vt:lpstr>
      <vt:lpstr>Що робити автору (науковому співробітнику)?</vt:lpstr>
      <vt:lpstr>Які українські журнали представлені у інформаційно-пошуковій системі SCOPUS (Elsevier)?</vt:lpstr>
      <vt:lpstr>Що робити?</vt:lpstr>
      <vt:lpstr>Де публікуються українські науковці та спеціалісти?</vt:lpstr>
      <vt:lpstr>http://informatioresources.wordpress.com/</vt:lpstr>
      <vt:lpstr>Презентация PowerPoint</vt:lpstr>
      <vt:lpstr>Дякуємо за увагу!</vt:lpstr>
      <vt:lpstr>СИСТЕМИ ПОШУКУ НАУКОВОЇ ІНФОРМАЦІЇ (за принципами організації )</vt:lpstr>
      <vt:lpstr>СИСТЕМИ ПОШУКУ НАУКОВОЇ ІНФОРМАЦІЇ (за принципами організації )</vt:lpstr>
      <vt:lpstr>Шляхи організації роботи</vt:lpstr>
      <vt:lpstr>EBSCO Host</vt:lpstr>
      <vt:lpstr>EBSCO: Інформаційні процедури користувача</vt:lpstr>
      <vt:lpstr>Електронні ресурси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Місце українських наукових періодичних видань у міжнародній системі наукової інформації</vt:lpstr>
      <vt:lpstr>Презентация PowerPoint</vt:lpstr>
    </vt:vector>
  </TitlesOfParts>
  <Company>Інформатіо</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Місце українських наукових періодичних видань у міжнародній системі наукової інформації</dc:title>
  <dc:creator>Васильєв,Олексій= Фраксім</dc:creator>
  <cp:lastModifiedBy>Васильєв,Олексій= Фраксім</cp:lastModifiedBy>
  <cp:revision>157</cp:revision>
  <dcterms:created xsi:type="dcterms:W3CDTF">2012-11-18T10:55:28Z</dcterms:created>
  <dcterms:modified xsi:type="dcterms:W3CDTF">2013-11-20T06:15:26Z</dcterms:modified>
</cp:coreProperties>
</file>